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5"/>
  </p:notesMasterIdLst>
  <p:sldIdLst>
    <p:sldId id="347" r:id="rId2"/>
    <p:sldId id="307" r:id="rId3"/>
    <p:sldId id="308" r:id="rId4"/>
    <p:sldId id="309" r:id="rId5"/>
    <p:sldId id="310" r:id="rId6"/>
    <p:sldId id="319" r:id="rId7"/>
    <p:sldId id="311" r:id="rId8"/>
    <p:sldId id="316" r:id="rId9"/>
    <p:sldId id="314" r:id="rId10"/>
    <p:sldId id="313" r:id="rId11"/>
    <p:sldId id="317" r:id="rId12"/>
    <p:sldId id="318" r:id="rId13"/>
    <p:sldId id="320" r:id="rId14"/>
    <p:sldId id="369" r:id="rId15"/>
    <p:sldId id="323" r:id="rId16"/>
    <p:sldId id="324" r:id="rId17"/>
    <p:sldId id="325" r:id="rId18"/>
    <p:sldId id="321" r:id="rId19"/>
    <p:sldId id="322" r:id="rId20"/>
    <p:sldId id="326" r:id="rId21"/>
    <p:sldId id="327" r:id="rId22"/>
    <p:sldId id="328" r:id="rId23"/>
    <p:sldId id="329" r:id="rId24"/>
    <p:sldId id="330" r:id="rId25"/>
    <p:sldId id="331" r:id="rId26"/>
    <p:sldId id="332" r:id="rId27"/>
    <p:sldId id="333" r:id="rId28"/>
    <p:sldId id="344" r:id="rId29"/>
    <p:sldId id="335" r:id="rId30"/>
    <p:sldId id="345" r:id="rId31"/>
    <p:sldId id="337" r:id="rId32"/>
    <p:sldId id="338" r:id="rId33"/>
    <p:sldId id="339" r:id="rId34"/>
    <p:sldId id="357" r:id="rId35"/>
    <p:sldId id="340" r:id="rId36"/>
    <p:sldId id="341" r:id="rId37"/>
    <p:sldId id="342" r:id="rId38"/>
    <p:sldId id="351" r:id="rId39"/>
    <p:sldId id="362" r:id="rId40"/>
    <p:sldId id="353" r:id="rId41"/>
    <p:sldId id="365" r:id="rId42"/>
    <p:sldId id="394" r:id="rId43"/>
    <p:sldId id="356" r:id="rId44"/>
    <p:sldId id="359" r:id="rId45"/>
    <p:sldId id="354" r:id="rId46"/>
    <p:sldId id="358" r:id="rId47"/>
    <p:sldId id="360" r:id="rId48"/>
    <p:sldId id="361" r:id="rId49"/>
    <p:sldId id="363" r:id="rId50"/>
    <p:sldId id="364" r:id="rId51"/>
    <p:sldId id="390" r:id="rId52"/>
    <p:sldId id="391" r:id="rId53"/>
    <p:sldId id="392" r:id="rId54"/>
    <p:sldId id="393" r:id="rId55"/>
    <p:sldId id="396" r:id="rId56"/>
    <p:sldId id="395" r:id="rId57"/>
    <p:sldId id="349" r:id="rId58"/>
    <p:sldId id="350" r:id="rId59"/>
    <p:sldId id="370" r:id="rId60"/>
    <p:sldId id="371" r:id="rId61"/>
    <p:sldId id="372" r:id="rId62"/>
    <p:sldId id="373" r:id="rId63"/>
    <p:sldId id="374" r:id="rId64"/>
    <p:sldId id="375" r:id="rId65"/>
    <p:sldId id="376" r:id="rId66"/>
    <p:sldId id="377" r:id="rId67"/>
    <p:sldId id="378" r:id="rId68"/>
    <p:sldId id="382" r:id="rId69"/>
    <p:sldId id="383" r:id="rId70"/>
    <p:sldId id="380" r:id="rId71"/>
    <p:sldId id="381" r:id="rId72"/>
    <p:sldId id="384" r:id="rId73"/>
    <p:sldId id="385" r:id="rId74"/>
    <p:sldId id="386" r:id="rId75"/>
    <p:sldId id="387" r:id="rId76"/>
    <p:sldId id="388" r:id="rId77"/>
    <p:sldId id="389" r:id="rId78"/>
    <p:sldId id="398" r:id="rId79"/>
    <p:sldId id="397" r:id="rId80"/>
    <p:sldId id="401" r:id="rId81"/>
    <p:sldId id="399" r:id="rId82"/>
    <p:sldId id="400" r:id="rId83"/>
    <p:sldId id="402" r:id="rId8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FF66"/>
    <a:srgbClr val="89898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295" autoAdjust="0"/>
    <p:restoredTop sz="89864" autoAdjust="0"/>
  </p:normalViewPr>
  <p:slideViewPr>
    <p:cSldViewPr>
      <p:cViewPr varScale="1">
        <p:scale>
          <a:sx n="91" d="100"/>
          <a:sy n="91" d="100"/>
        </p:scale>
        <p:origin x="273" y="54"/>
      </p:cViewPr>
      <p:guideLst>
        <p:guide orient="horz" pos="2160"/>
        <p:guide pos="3840"/>
      </p:guideLst>
    </p:cSldViewPr>
  </p:slideViewPr>
  <p:outlineViewPr>
    <p:cViewPr>
      <p:scale>
        <a:sx n="33" d="100"/>
        <a:sy n="33" d="100"/>
      </p:scale>
      <p:origin x="0" y="-4791"/>
    </p:cViewPr>
  </p:outlineViewPr>
  <p:notesTextViewPr>
    <p:cViewPr>
      <p:scale>
        <a:sx n="100" d="100"/>
        <a:sy n="100" d="100"/>
      </p:scale>
      <p:origin x="0" y="0"/>
    </p:cViewPr>
  </p:notesTextViewPr>
  <p:notesViewPr>
    <p:cSldViewPr>
      <p:cViewPr varScale="1">
        <p:scale>
          <a:sx n="66" d="100"/>
          <a:sy n="66" d="100"/>
        </p:scale>
        <p:origin x="3267" y="6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D303F8-DBEC-4414-A0EC-32268B01A7FB}" type="datetimeFigureOut">
              <a:rPr lang="en-US" smtClean="0"/>
              <a:t>8/11/2018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4D3A7C-0B19-4A2D-8895-225FEA1D93B4}" type="slidenum">
              <a:rPr lang="en-US" smtClean="0"/>
              <a:t>‹#›</a:t>
            </a:fld>
            <a:endParaRPr lang="en-US"/>
          </a:p>
        </p:txBody>
      </p:sp>
    </p:spTree>
    <p:extLst>
      <p:ext uri="{BB962C8B-B14F-4D97-AF65-F5344CB8AC3E}">
        <p14:creationId xmlns:p14="http://schemas.microsoft.com/office/powerpoint/2010/main" val="30624488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General genes for invasion</a:t>
            </a:r>
            <a:r>
              <a:rPr lang="en-US" b="1" baseline="0" smtClean="0"/>
              <a:t> and metastasis - </a:t>
            </a:r>
            <a:r>
              <a:rPr lang="en-US" b="1" smtClean="0"/>
              <a:t>27 gene</a:t>
            </a:r>
          </a:p>
          <a:p>
            <a:r>
              <a:rPr lang="en-US" smtClean="0"/>
              <a:t>MMP1	MMP2 	MMP3 	MMP7 	MMP9 	MMP10 	MMP11 	MMP12 	MMP13 	MMP14 </a:t>
            </a:r>
          </a:p>
          <a:p>
            <a:r>
              <a:rPr lang="en-US" smtClean="0"/>
              <a:t>MMP15	MMP16	MMP17 	MMP19 	MMP21 	MMP23B 	MMP24 	MMP25 	MMP26 	MMP27 </a:t>
            </a:r>
          </a:p>
          <a:p>
            <a:r>
              <a:rPr lang="en-US" smtClean="0"/>
              <a:t>MMP28	ITGB3	ITGAV 	PTK2 	CDH1 	SPARC 	WFDC2</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a:t>
            </a:fld>
            <a:endParaRPr lang="en-US"/>
          </a:p>
        </p:txBody>
      </p:sp>
    </p:spTree>
    <p:extLst>
      <p:ext uri="{BB962C8B-B14F-4D97-AF65-F5344CB8AC3E}">
        <p14:creationId xmlns:p14="http://schemas.microsoft.com/office/powerpoint/2010/main" val="34855434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ANOVA</a:t>
            </a:r>
          </a:p>
          <a:p>
            <a:r>
              <a:rPr lang="en-US" smtClean="0">
                <a:effectLst/>
              </a:rPr>
              <a:t>	Df 	Sum Sq 	Mean Sq 	F value 	</a:t>
            </a:r>
            <a:r>
              <a:rPr lang="en-US" b="1" smtClean="0">
                <a:effectLst/>
              </a:rPr>
              <a:t>Pr(&gt;F)</a:t>
            </a:r>
            <a:r>
              <a:rPr lang="en-US" smtClean="0">
                <a:effectLst/>
              </a:rPr>
              <a:t> </a:t>
            </a:r>
          </a:p>
          <a:p>
            <a:r>
              <a:rPr lang="en-US" smtClean="0">
                <a:effectLst/>
              </a:rPr>
              <a:t>stage 	2 	0.42 	0.2093 	0.486 	</a:t>
            </a:r>
            <a:r>
              <a:rPr lang="en-US" b="1" smtClean="0">
                <a:effectLst/>
              </a:rPr>
              <a:t>0.617 </a:t>
            </a:r>
          </a:p>
          <a:p>
            <a:r>
              <a:rPr lang="en-US" smtClean="0">
                <a:effectLst/>
              </a:rPr>
              <a:t>Residuals 	77 	33.18 	0.4308 </a:t>
            </a:r>
            <a:endParaRPr lang="en-US" b="1"/>
          </a:p>
        </p:txBody>
      </p:sp>
      <p:sp>
        <p:nvSpPr>
          <p:cNvPr id="4" name="Slide Number Placeholder 3"/>
          <p:cNvSpPr>
            <a:spLocks noGrp="1"/>
          </p:cNvSpPr>
          <p:nvPr>
            <p:ph type="sldNum" sz="quarter" idx="10"/>
          </p:nvPr>
        </p:nvSpPr>
        <p:spPr/>
        <p:txBody>
          <a:bodyPr/>
          <a:lstStyle/>
          <a:p>
            <a:fld id="{014D3A7C-0B19-4A2D-8895-225FEA1D93B4}" type="slidenum">
              <a:rPr lang="en-US" smtClean="0"/>
              <a:t>11</a:t>
            </a:fld>
            <a:endParaRPr lang="en-US"/>
          </a:p>
        </p:txBody>
      </p:sp>
    </p:spTree>
    <p:extLst>
      <p:ext uri="{BB962C8B-B14F-4D97-AF65-F5344CB8AC3E}">
        <p14:creationId xmlns:p14="http://schemas.microsoft.com/office/powerpoint/2010/main" val="3651122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effectLst/>
              </a:rPr>
              <a:t>Welch Two Sample t-test </a:t>
            </a:r>
          </a:p>
          <a:p>
            <a:r>
              <a:rPr lang="en-US" smtClean="0">
                <a:effectLst/>
              </a:rPr>
              <a:t>data: uvm.metscore.stage.early$met_score and uvm.metscore.stage.late$met_score </a:t>
            </a:r>
          </a:p>
          <a:p>
            <a:r>
              <a:rPr lang="en-US" smtClean="0">
                <a:effectLst/>
              </a:rPr>
              <a:t>t = -0.41251, df = 77.99, </a:t>
            </a:r>
            <a:r>
              <a:rPr lang="en-US" b="1" smtClean="0">
                <a:effectLst/>
              </a:rPr>
              <a:t>p-value = 0.6811 </a:t>
            </a:r>
          </a:p>
          <a:p>
            <a:r>
              <a:rPr lang="en-US" smtClean="0">
                <a:effectLst/>
              </a:rPr>
              <a:t>alternative hypothesis: true difference in means is not equal to 0 </a:t>
            </a:r>
          </a:p>
          <a:p>
            <a:r>
              <a:rPr lang="en-US" smtClean="0">
                <a:effectLst/>
              </a:rPr>
              <a:t>95 percent confidence interval: -0.3473651 0.2281232 </a:t>
            </a:r>
          </a:p>
          <a:p>
            <a:r>
              <a:rPr lang="en-US" smtClean="0">
                <a:effectLst/>
              </a:rPr>
              <a:t>sample estimates: </a:t>
            </a:r>
          </a:p>
          <a:p>
            <a:r>
              <a:rPr lang="en-US" smtClean="0">
                <a:effectLst/>
              </a:rPr>
              <a:t>mean of x mean of y </a:t>
            </a:r>
          </a:p>
          <a:p>
            <a:r>
              <a:rPr lang="en-US" smtClean="0">
                <a:effectLst/>
              </a:rPr>
              <a:t>7.037893 7.097514 </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12</a:t>
            </a:fld>
            <a:endParaRPr lang="en-US"/>
          </a:p>
        </p:txBody>
      </p:sp>
    </p:spTree>
    <p:extLst>
      <p:ext uri="{BB962C8B-B14F-4D97-AF65-F5344CB8AC3E}">
        <p14:creationId xmlns:p14="http://schemas.microsoft.com/office/powerpoint/2010/main" val="70101469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13</a:t>
            </a:fld>
            <a:endParaRPr lang="en-US"/>
          </a:p>
        </p:txBody>
      </p:sp>
    </p:spTree>
    <p:extLst>
      <p:ext uri="{BB962C8B-B14F-4D97-AF65-F5344CB8AC3E}">
        <p14:creationId xmlns:p14="http://schemas.microsoft.com/office/powerpoint/2010/main" val="353689989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14</a:t>
            </a:fld>
            <a:endParaRPr lang="en-US"/>
          </a:p>
        </p:txBody>
      </p:sp>
    </p:spTree>
    <p:extLst>
      <p:ext uri="{BB962C8B-B14F-4D97-AF65-F5344CB8AC3E}">
        <p14:creationId xmlns:p14="http://schemas.microsoft.com/office/powerpoint/2010/main" val="41439300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15</a:t>
            </a:fld>
            <a:endParaRPr lang="en-US"/>
          </a:p>
        </p:txBody>
      </p:sp>
    </p:spTree>
    <p:extLst>
      <p:ext uri="{BB962C8B-B14F-4D97-AF65-F5344CB8AC3E}">
        <p14:creationId xmlns:p14="http://schemas.microsoft.com/office/powerpoint/2010/main" val="5508162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103 samples</a:t>
            </a:r>
          </a:p>
          <a:p>
            <a:endParaRPr lang="en-US" smtClean="0"/>
          </a:p>
          <a:p>
            <a:r>
              <a:rPr lang="en-US" smtClean="0"/>
              <a:t>NA</a:t>
            </a:r>
            <a:r>
              <a:rPr lang="en-US" baseline="0" smtClean="0"/>
              <a:t> replaced by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16</a:t>
            </a:fld>
            <a:endParaRPr lang="en-US"/>
          </a:p>
        </p:txBody>
      </p:sp>
    </p:spTree>
    <p:extLst>
      <p:ext uri="{BB962C8B-B14F-4D97-AF65-F5344CB8AC3E}">
        <p14:creationId xmlns:p14="http://schemas.microsoft.com/office/powerpoint/2010/main" val="6427597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103 samples</a:t>
            </a:r>
          </a:p>
          <a:p>
            <a:endParaRPr lang="en-US" smtClean="0"/>
          </a:p>
          <a:p>
            <a:r>
              <a:rPr lang="en-US" smtClean="0"/>
              <a:t>NA</a:t>
            </a:r>
            <a:r>
              <a:rPr lang="en-US" baseline="0" smtClean="0"/>
              <a:t> replaced by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17</a:t>
            </a:fld>
            <a:endParaRPr lang="en-US"/>
          </a:p>
        </p:txBody>
      </p:sp>
    </p:spTree>
    <p:extLst>
      <p:ext uri="{BB962C8B-B14F-4D97-AF65-F5344CB8AC3E}">
        <p14:creationId xmlns:p14="http://schemas.microsoft.com/office/powerpoint/2010/main" val="1888150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smtClean="0"/>
          </a:p>
        </p:txBody>
      </p:sp>
      <p:sp>
        <p:nvSpPr>
          <p:cNvPr id="4" name="Slide Number Placeholder 3"/>
          <p:cNvSpPr>
            <a:spLocks noGrp="1"/>
          </p:cNvSpPr>
          <p:nvPr>
            <p:ph type="sldNum" sz="quarter" idx="10"/>
          </p:nvPr>
        </p:nvSpPr>
        <p:spPr/>
        <p:txBody>
          <a:bodyPr/>
          <a:lstStyle/>
          <a:p>
            <a:fld id="{014D3A7C-0B19-4A2D-8895-225FEA1D93B4}" type="slidenum">
              <a:rPr lang="en-US" smtClean="0"/>
              <a:t>19</a:t>
            </a:fld>
            <a:endParaRPr lang="en-US"/>
          </a:p>
        </p:txBody>
      </p:sp>
    </p:spTree>
    <p:extLst>
      <p:ext uri="{BB962C8B-B14F-4D97-AF65-F5344CB8AC3E}">
        <p14:creationId xmlns:p14="http://schemas.microsoft.com/office/powerpoint/2010/main" val="352943021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effectLst/>
              </a:rPr>
              <a:t>Welch Two Sample t-test </a:t>
            </a:r>
          </a:p>
          <a:p>
            <a:r>
              <a:rPr lang="en-US" smtClean="0">
                <a:effectLst/>
              </a:rPr>
              <a:t>data: tp.skcm.metscore$metscore and tm.skcm.metscore$metscore </a:t>
            </a:r>
          </a:p>
          <a:p>
            <a:r>
              <a:rPr lang="en-US" smtClean="0">
                <a:effectLst/>
              </a:rPr>
              <a:t>t = -13.865, df = 166.12, </a:t>
            </a:r>
            <a:r>
              <a:rPr lang="en-US" b="1" smtClean="0">
                <a:effectLst/>
              </a:rPr>
              <a:t>p-value &lt; 2.2e-16 </a:t>
            </a:r>
          </a:p>
          <a:p>
            <a:r>
              <a:rPr lang="en-US" smtClean="0">
                <a:effectLst/>
              </a:rPr>
              <a:t>alternative hypothesis: true difference in means is not equal to 0 </a:t>
            </a:r>
          </a:p>
          <a:p>
            <a:r>
              <a:rPr lang="en-US" smtClean="0">
                <a:effectLst/>
              </a:rPr>
              <a:t>95 percent confidence interval: -0.2473438 -0.1856824 </a:t>
            </a:r>
          </a:p>
          <a:p>
            <a:r>
              <a:rPr lang="en-US" smtClean="0">
                <a:effectLst/>
              </a:rPr>
              <a:t>sample estimates: </a:t>
            </a:r>
          </a:p>
          <a:p>
            <a:r>
              <a:rPr lang="en-US" smtClean="0">
                <a:effectLst/>
              </a:rPr>
              <a:t>mean of x mean of y </a:t>
            </a:r>
          </a:p>
          <a:p>
            <a:r>
              <a:rPr lang="en-US" smtClean="0">
                <a:effectLst/>
              </a:rPr>
              <a:t>1.037300 1.253814 </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20</a:t>
            </a:fld>
            <a:endParaRPr lang="en-US"/>
          </a:p>
        </p:txBody>
      </p:sp>
    </p:spTree>
    <p:extLst>
      <p:ext uri="{BB962C8B-B14F-4D97-AF65-F5344CB8AC3E}">
        <p14:creationId xmlns:p14="http://schemas.microsoft.com/office/powerpoint/2010/main" val="110195081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21</a:t>
            </a:fld>
            <a:endParaRPr lang="en-US"/>
          </a:p>
        </p:txBody>
      </p:sp>
    </p:spTree>
    <p:extLst>
      <p:ext uri="{BB962C8B-B14F-4D97-AF65-F5344CB8AC3E}">
        <p14:creationId xmlns:p14="http://schemas.microsoft.com/office/powerpoint/2010/main" val="35134223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103 samples</a:t>
            </a:r>
          </a:p>
          <a:p>
            <a:endParaRPr lang="en-US" smtClean="0"/>
          </a:p>
          <a:p>
            <a:r>
              <a:rPr lang="en-US" smtClean="0"/>
              <a:t>NA</a:t>
            </a:r>
            <a:r>
              <a:rPr lang="en-US" baseline="0" smtClean="0"/>
              <a:t> replaced by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a:t>
            </a:fld>
            <a:endParaRPr lang="en-US"/>
          </a:p>
        </p:txBody>
      </p:sp>
    </p:spTree>
    <p:extLst>
      <p:ext uri="{BB962C8B-B14F-4D97-AF65-F5344CB8AC3E}">
        <p14:creationId xmlns:p14="http://schemas.microsoft.com/office/powerpoint/2010/main" val="37308765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effectLst/>
              </a:rPr>
              <a:t>ANOVA</a:t>
            </a:r>
          </a:p>
          <a:p>
            <a:r>
              <a:rPr lang="en-US" smtClean="0">
                <a:effectLst/>
              </a:rPr>
              <a:t>	Df 	Sum Sq 	Mean Sq 	F value 	</a:t>
            </a:r>
            <a:r>
              <a:rPr lang="en-US" b="1" smtClean="0">
                <a:effectLst/>
              </a:rPr>
              <a:t>Pr(&gt;F) </a:t>
            </a:r>
          </a:p>
          <a:p>
            <a:r>
              <a:rPr lang="en-US" smtClean="0">
                <a:effectLst/>
              </a:rPr>
              <a:t>stage 	3 	0.0559 	0.01863 	0.933 	</a:t>
            </a:r>
            <a:r>
              <a:rPr lang="en-US" b="1" smtClean="0">
                <a:effectLst/>
              </a:rPr>
              <a:t>0.428 </a:t>
            </a:r>
          </a:p>
          <a:p>
            <a:r>
              <a:rPr lang="en-US" smtClean="0">
                <a:effectLst/>
              </a:rPr>
              <a:t>Residuals 	94 	1.8771 	0.01997 </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22</a:t>
            </a:fld>
            <a:endParaRPr lang="en-US"/>
          </a:p>
        </p:txBody>
      </p:sp>
    </p:spTree>
    <p:extLst>
      <p:ext uri="{BB962C8B-B14F-4D97-AF65-F5344CB8AC3E}">
        <p14:creationId xmlns:p14="http://schemas.microsoft.com/office/powerpoint/2010/main" val="1813633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ANOVA</a:t>
            </a:r>
          </a:p>
          <a:p>
            <a:r>
              <a:rPr lang="en-US" smtClean="0">
                <a:effectLst/>
              </a:rPr>
              <a:t>	Df 	Sum Sq 	Mean Sq 	F value 	</a:t>
            </a:r>
            <a:r>
              <a:rPr lang="en-US" b="1" smtClean="0">
                <a:effectLst/>
              </a:rPr>
              <a:t>Pr(&gt;F)</a:t>
            </a:r>
            <a:r>
              <a:rPr lang="en-US" smtClean="0">
                <a:effectLst/>
              </a:rPr>
              <a:t> </a:t>
            </a:r>
          </a:p>
          <a:p>
            <a:r>
              <a:rPr lang="en-US" smtClean="0">
                <a:effectLst/>
              </a:rPr>
              <a:t>stage 	3 	0.091 	0.03017 	1.493 	</a:t>
            </a:r>
            <a:r>
              <a:rPr lang="en-US" b="1" smtClean="0">
                <a:effectLst/>
              </a:rPr>
              <a:t>0.216 </a:t>
            </a:r>
          </a:p>
          <a:p>
            <a:r>
              <a:rPr lang="en-US" smtClean="0">
                <a:effectLst/>
              </a:rPr>
              <a:t>Residuals 	305 	6.162 	0.02021 </a:t>
            </a:r>
          </a:p>
          <a:p>
            <a:endParaRPr lang="en-US" smtClean="0">
              <a:effectLst/>
            </a:endParaRPr>
          </a:p>
          <a:p>
            <a:r>
              <a:rPr lang="en-US" smtClean="0"/>
              <a:t>Stage 1</a:t>
            </a:r>
            <a:r>
              <a:rPr lang="en-US" baseline="0" smtClean="0"/>
              <a:t> , starting to dessiminate, stage 2 it’s been a while since dessiminated, stage4 been a long time alredy</a:t>
            </a:r>
          </a:p>
          <a:p>
            <a:r>
              <a:rPr lang="en-US" baseline="0" smtClean="0"/>
              <a:t>Already metastasized so makes sense the potential went down</a:t>
            </a:r>
            <a:endParaRPr lang="en-US" smtClean="0"/>
          </a:p>
          <a:p>
            <a:endParaRPr lang="en-US"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23</a:t>
            </a:fld>
            <a:endParaRPr lang="en-US"/>
          </a:p>
        </p:txBody>
      </p:sp>
    </p:spTree>
    <p:extLst>
      <p:ext uri="{BB962C8B-B14F-4D97-AF65-F5344CB8AC3E}">
        <p14:creationId xmlns:p14="http://schemas.microsoft.com/office/powerpoint/2010/main" val="1316676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TP</a:t>
            </a:r>
          </a:p>
          <a:p>
            <a:r>
              <a:rPr lang="en-US" smtClean="0">
                <a:effectLst/>
              </a:rPr>
              <a:t>Welch Two Sample t-test </a:t>
            </a:r>
          </a:p>
          <a:p>
            <a:r>
              <a:rPr lang="en-US" smtClean="0">
                <a:effectLst/>
              </a:rPr>
              <a:t>data: tp.skcm.metscore.stage.early$metscore and tp.skcm.metscore.stage.late$metscore </a:t>
            </a:r>
          </a:p>
          <a:p>
            <a:r>
              <a:rPr lang="en-US" smtClean="0">
                <a:effectLst/>
              </a:rPr>
              <a:t>t = -1.234, df = 39.475, </a:t>
            </a:r>
            <a:r>
              <a:rPr lang="en-US" b="1" smtClean="0">
                <a:effectLst/>
              </a:rPr>
              <a:t>p-value = 0.2245 </a:t>
            </a:r>
          </a:p>
          <a:p>
            <a:r>
              <a:rPr lang="en-US" smtClean="0">
                <a:effectLst/>
              </a:rPr>
              <a:t>alternative hypothesis: true difference in means is not equal to 0 </a:t>
            </a:r>
          </a:p>
          <a:p>
            <a:r>
              <a:rPr lang="en-US" smtClean="0">
                <a:effectLst/>
              </a:rPr>
              <a:t>95 percent confidence interval: -0.11892006 0.02877817 </a:t>
            </a:r>
          </a:p>
          <a:p>
            <a:r>
              <a:rPr lang="en-US" smtClean="0">
                <a:effectLst/>
              </a:rPr>
              <a:t>sample estimates: </a:t>
            </a:r>
          </a:p>
          <a:p>
            <a:r>
              <a:rPr lang="en-US" smtClean="0">
                <a:effectLst/>
              </a:rPr>
              <a:t>mean of x mean of y </a:t>
            </a:r>
          </a:p>
          <a:p>
            <a:r>
              <a:rPr lang="en-US" smtClean="0">
                <a:effectLst/>
              </a:rPr>
              <a:t>1.023609 1.068680 </a:t>
            </a:r>
          </a:p>
          <a:p>
            <a:endParaRPr lang="en-US" smtClean="0">
              <a:effectLst/>
            </a:endParaRPr>
          </a:p>
          <a:p>
            <a:r>
              <a:rPr lang="en-US" b="1" smtClean="0">
                <a:effectLst/>
              </a:rPr>
              <a:t>TM</a:t>
            </a:r>
          </a:p>
          <a:p>
            <a:r>
              <a:rPr lang="en-US" smtClean="0">
                <a:effectLst/>
              </a:rPr>
              <a:t>Welch Two Sample t-test </a:t>
            </a:r>
          </a:p>
          <a:p>
            <a:r>
              <a:rPr lang="en-US" smtClean="0">
                <a:effectLst/>
              </a:rPr>
              <a:t>data: tm.skcm.metscore.stage.early$metscore and tm.skcm.metscore.stage.late$metscore </a:t>
            </a:r>
          </a:p>
          <a:p>
            <a:r>
              <a:rPr lang="en-US" smtClean="0">
                <a:effectLst/>
              </a:rPr>
              <a:t>t = 1.4203, df = 302.73, </a:t>
            </a:r>
            <a:r>
              <a:rPr lang="en-US" b="1" smtClean="0">
                <a:effectLst/>
              </a:rPr>
              <a:t>p-value = 0.1565 </a:t>
            </a:r>
          </a:p>
          <a:p>
            <a:r>
              <a:rPr lang="en-US" smtClean="0">
                <a:effectLst/>
              </a:rPr>
              <a:t>alternative hypothesis: true difference in means is not equal to 0 </a:t>
            </a:r>
          </a:p>
          <a:p>
            <a:r>
              <a:rPr lang="en-US" smtClean="0">
                <a:effectLst/>
              </a:rPr>
              <a:t>95 percent confidence interval: -0.008881672 0.054963615 </a:t>
            </a:r>
          </a:p>
          <a:p>
            <a:r>
              <a:rPr lang="en-US" smtClean="0">
                <a:effectLst/>
              </a:rPr>
              <a:t>sample estimates: </a:t>
            </a:r>
          </a:p>
          <a:p>
            <a:r>
              <a:rPr lang="en-US" smtClean="0">
                <a:effectLst/>
              </a:rPr>
              <a:t>mean of x mean of y </a:t>
            </a:r>
          </a:p>
          <a:p>
            <a:r>
              <a:rPr lang="en-US" smtClean="0">
                <a:effectLst/>
              </a:rPr>
              <a:t>1.265079 1.242039 </a:t>
            </a:r>
          </a:p>
          <a:p>
            <a:endParaRPr lang="en-US" b="0" smtClean="0">
              <a:effectLst/>
            </a:endParaRPr>
          </a:p>
          <a:p>
            <a:r>
              <a:rPr lang="en-US" b="0" smtClean="0">
                <a:effectLst/>
              </a:rPr>
              <a:t>Look into why why overlap between score</a:t>
            </a:r>
          </a:p>
          <a:p>
            <a:r>
              <a:rPr lang="en-US" b="0" smtClean="0">
                <a:effectLst/>
              </a:rPr>
              <a:t>Compare, start with quartiles</a:t>
            </a:r>
            <a:r>
              <a:rPr lang="en-US" b="0" baseline="0" smtClean="0">
                <a:effectLst/>
              </a:rPr>
              <a:t> (lower and upper) should be </a:t>
            </a:r>
            <a:endParaRPr lang="en-US" b="0"/>
          </a:p>
        </p:txBody>
      </p:sp>
      <p:sp>
        <p:nvSpPr>
          <p:cNvPr id="4" name="Slide Number Placeholder 3"/>
          <p:cNvSpPr>
            <a:spLocks noGrp="1"/>
          </p:cNvSpPr>
          <p:nvPr>
            <p:ph type="sldNum" sz="quarter" idx="10"/>
          </p:nvPr>
        </p:nvSpPr>
        <p:spPr/>
        <p:txBody>
          <a:bodyPr/>
          <a:lstStyle/>
          <a:p>
            <a:fld id="{014D3A7C-0B19-4A2D-8895-225FEA1D93B4}" type="slidenum">
              <a:rPr lang="en-US" smtClean="0"/>
              <a:t>24</a:t>
            </a:fld>
            <a:endParaRPr lang="en-US"/>
          </a:p>
        </p:txBody>
      </p:sp>
    </p:spTree>
    <p:extLst>
      <p:ext uri="{BB962C8B-B14F-4D97-AF65-F5344CB8AC3E}">
        <p14:creationId xmlns:p14="http://schemas.microsoft.com/office/powerpoint/2010/main" val="12072821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effectLst/>
              </a:rPr>
              <a:t>Fisher's Exact Test for Count Data </a:t>
            </a:r>
          </a:p>
          <a:p>
            <a:endParaRPr lang="en-US" smtClean="0">
              <a:effectLst/>
            </a:endParaRPr>
          </a:p>
          <a:p>
            <a:r>
              <a:rPr lang="en-US" smtClean="0">
                <a:effectLst/>
              </a:rPr>
              <a:t>data: earlyLate_hilow </a:t>
            </a:r>
          </a:p>
          <a:p>
            <a:r>
              <a:rPr lang="en-US" b="1" smtClean="0">
                <a:effectLst/>
              </a:rPr>
              <a:t>p-value = 0.0002919 </a:t>
            </a:r>
          </a:p>
          <a:p>
            <a:r>
              <a:rPr lang="en-US" smtClean="0">
                <a:effectLst/>
              </a:rPr>
              <a:t>alternative hypothesis: true odds ratio is not equal to 1 </a:t>
            </a:r>
          </a:p>
          <a:p>
            <a:r>
              <a:rPr lang="en-US" smtClean="0">
                <a:effectLst/>
              </a:rPr>
              <a:t>95 percent confidence interval: 1.612242 6.435686 </a:t>
            </a:r>
          </a:p>
          <a:p>
            <a:r>
              <a:rPr lang="en-US" smtClean="0">
                <a:effectLst/>
              </a:rPr>
              <a:t>sample estimates: </a:t>
            </a:r>
          </a:p>
          <a:p>
            <a:r>
              <a:rPr lang="en-US" b="1" smtClean="0">
                <a:effectLst/>
              </a:rPr>
              <a:t>odds ratio 3.134123 </a:t>
            </a:r>
            <a:endParaRPr lang="en-US" b="1"/>
          </a:p>
        </p:txBody>
      </p:sp>
      <p:sp>
        <p:nvSpPr>
          <p:cNvPr id="4" name="Slide Number Placeholder 3"/>
          <p:cNvSpPr>
            <a:spLocks noGrp="1"/>
          </p:cNvSpPr>
          <p:nvPr>
            <p:ph type="sldNum" sz="quarter" idx="10"/>
          </p:nvPr>
        </p:nvSpPr>
        <p:spPr/>
        <p:txBody>
          <a:bodyPr/>
          <a:lstStyle/>
          <a:p>
            <a:fld id="{014D3A7C-0B19-4A2D-8895-225FEA1D93B4}" type="slidenum">
              <a:rPr lang="en-US" smtClean="0"/>
              <a:t>25</a:t>
            </a:fld>
            <a:endParaRPr lang="en-US"/>
          </a:p>
        </p:txBody>
      </p:sp>
    </p:spTree>
    <p:extLst>
      <p:ext uri="{BB962C8B-B14F-4D97-AF65-F5344CB8AC3E}">
        <p14:creationId xmlns:p14="http://schemas.microsoft.com/office/powerpoint/2010/main" val="15767932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ANOVA -</a:t>
            </a:r>
            <a:r>
              <a:rPr lang="en-US" b="1" baseline="0" smtClean="0">
                <a:effectLst/>
              </a:rPr>
              <a:t> </a:t>
            </a:r>
            <a:r>
              <a:rPr lang="en-US" b="1" smtClean="0">
                <a:effectLst/>
              </a:rPr>
              <a:t>Low potential						Pairwise</a:t>
            </a:r>
            <a:r>
              <a:rPr lang="en-US" b="1" baseline="0" smtClean="0">
                <a:effectLst/>
              </a:rPr>
              <a:t> t-test - Low potential</a:t>
            </a:r>
            <a:endParaRPr lang="en-US" b="1" smtClean="0">
              <a:effectLst/>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effectLst/>
              </a:rPr>
              <a:t>	Df 	Sum Sq 	Mean Sq 	F value 	</a:t>
            </a:r>
            <a:r>
              <a:rPr lang="en-US" b="1" smtClean="0">
                <a:effectLst/>
              </a:rPr>
              <a:t>Pr(&gt;F)</a:t>
            </a:r>
            <a:r>
              <a:rPr lang="en-US" smtClean="0">
                <a:effectLst/>
              </a:rPr>
              <a:t> 			 	pval 	</a:t>
            </a:r>
            <a:r>
              <a:rPr lang="en-US" b="1" smtClean="0">
                <a:effectLst/>
              </a:rPr>
              <a:t>padj </a:t>
            </a:r>
          </a:p>
          <a:p>
            <a:pPr marL="0" marR="0" indent="0" algn="l" defTabSz="914400" rtl="0" eaLnBrk="1" fontAlgn="auto" latinLnBrk="0" hangingPunct="1">
              <a:lnSpc>
                <a:spcPct val="100000"/>
              </a:lnSpc>
              <a:spcBef>
                <a:spcPts val="0"/>
              </a:spcBef>
              <a:spcAft>
                <a:spcPts val="0"/>
              </a:spcAft>
              <a:buClrTx/>
              <a:buSzTx/>
              <a:buFontTx/>
              <a:buNone/>
              <a:tabLst/>
              <a:defRPr/>
            </a:pPr>
            <a:r>
              <a:rPr lang="en-US" smtClean="0">
                <a:effectLst/>
              </a:rPr>
              <a:t>stage 	2 	0.0318 	0.015902 	4.049 	</a:t>
            </a:r>
            <a:r>
              <a:rPr lang="en-US" b="1" smtClean="0">
                <a:effectLst/>
              </a:rPr>
              <a:t>0.0247 *</a:t>
            </a:r>
            <a:r>
              <a:rPr lang="en-US" smtClean="0">
                <a:effectLst/>
              </a:rPr>
              <a:t> 		Stage I 	Stage II 	0.0001337137 	</a:t>
            </a:r>
            <a:r>
              <a:rPr lang="en-US" b="1" smtClean="0">
                <a:effectLst/>
              </a:rPr>
              <a:t>0.0004011411</a:t>
            </a:r>
          </a:p>
          <a:p>
            <a:r>
              <a:rPr lang="en-US" smtClean="0">
                <a:effectLst/>
              </a:rPr>
              <a:t>Residuals 	42 	0.1650 	0.003927 				Stage I 	Stage III 	0.0027086633 	</a:t>
            </a:r>
            <a:r>
              <a:rPr lang="en-US" b="1" smtClean="0">
                <a:effectLst/>
              </a:rPr>
              <a:t>0.0040629949</a:t>
            </a:r>
            <a:r>
              <a:rPr lang="en-US" smtClean="0">
                <a:effectLst/>
              </a:rPr>
              <a:t> </a:t>
            </a:r>
          </a:p>
          <a:p>
            <a:r>
              <a:rPr lang="en-US" smtClean="0">
                <a:effectLst/>
              </a:rPr>
              <a:t>							Stage II 	Stage III 	0.0532248916 	</a:t>
            </a:r>
            <a:r>
              <a:rPr lang="en-US" b="1" smtClean="0">
                <a:effectLst/>
              </a:rPr>
              <a:t>0.0532248916</a:t>
            </a:r>
            <a:endParaRPr lang="en-US" b="1" smtClean="0"/>
          </a:p>
          <a:p>
            <a:endParaRPr lang="en-US" smtClean="0">
              <a:effectLst/>
            </a:endParaRPr>
          </a:p>
          <a:p>
            <a:r>
              <a:rPr lang="en-US" b="1" smtClean="0">
                <a:effectLst/>
              </a:rPr>
              <a:t>ANOVA</a:t>
            </a:r>
            <a:r>
              <a:rPr lang="en-US" b="1" baseline="0" smtClean="0">
                <a:effectLst/>
              </a:rPr>
              <a:t> - High potential</a:t>
            </a:r>
          </a:p>
          <a:p>
            <a:r>
              <a:rPr lang="en-US" smtClean="0">
                <a:effectLst/>
              </a:rPr>
              <a:t>	Df 	Sum Sq 	Mean Sq 	F value 	</a:t>
            </a:r>
            <a:r>
              <a:rPr lang="en-US" b="1" smtClean="0">
                <a:effectLst/>
              </a:rPr>
              <a:t>Pr(&gt;F) </a:t>
            </a:r>
          </a:p>
          <a:p>
            <a:r>
              <a:rPr lang="en-US" smtClean="0">
                <a:effectLst/>
              </a:rPr>
              <a:t>stage 	2 	0.0366 	0.01829 	1.454 	</a:t>
            </a:r>
            <a:r>
              <a:rPr lang="en-US" b="1" smtClean="0">
                <a:effectLst/>
              </a:rPr>
              <a:t>0.243 </a:t>
            </a:r>
          </a:p>
          <a:p>
            <a:r>
              <a:rPr lang="en-US" smtClean="0">
                <a:effectLst/>
              </a:rPr>
              <a:t>Residuals 	50 	0.6293 	0.01259 </a:t>
            </a:r>
          </a:p>
          <a:p>
            <a:endParaRPr lang="en-US" smtClean="0">
              <a:effectLst/>
            </a:endParaRPr>
          </a:p>
          <a:p>
            <a:endParaRPr lang="en-US"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26</a:t>
            </a:fld>
            <a:endParaRPr lang="en-US"/>
          </a:p>
        </p:txBody>
      </p:sp>
    </p:spTree>
    <p:extLst>
      <p:ext uri="{BB962C8B-B14F-4D97-AF65-F5344CB8AC3E}">
        <p14:creationId xmlns:p14="http://schemas.microsoft.com/office/powerpoint/2010/main" val="296873788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27</a:t>
            </a:fld>
            <a:endParaRPr lang="en-US"/>
          </a:p>
        </p:txBody>
      </p:sp>
    </p:spTree>
    <p:extLst>
      <p:ext uri="{BB962C8B-B14F-4D97-AF65-F5344CB8AC3E}">
        <p14:creationId xmlns:p14="http://schemas.microsoft.com/office/powerpoint/2010/main" val="13904702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28</a:t>
            </a:fld>
            <a:endParaRPr lang="en-US"/>
          </a:p>
        </p:txBody>
      </p:sp>
    </p:spTree>
    <p:extLst>
      <p:ext uri="{BB962C8B-B14F-4D97-AF65-F5344CB8AC3E}">
        <p14:creationId xmlns:p14="http://schemas.microsoft.com/office/powerpoint/2010/main" val="145001301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SKCM</a:t>
            </a:r>
            <a:r>
              <a:rPr lang="en-US" smtClean="0">
                <a:effectLst/>
              </a:rPr>
              <a:t> Fisher's Exact Test for Count Data </a:t>
            </a:r>
          </a:p>
          <a:p>
            <a:endParaRPr lang="en-US" smtClean="0">
              <a:effectLst/>
            </a:endParaRPr>
          </a:p>
          <a:p>
            <a:r>
              <a:rPr lang="en-US" smtClean="0">
                <a:effectLst/>
              </a:rPr>
              <a:t>data: earlyLate_hilow </a:t>
            </a:r>
          </a:p>
          <a:p>
            <a:r>
              <a:rPr lang="en-US" b="1" smtClean="0">
                <a:effectLst/>
              </a:rPr>
              <a:t>p-value = 0.0002919 </a:t>
            </a:r>
          </a:p>
          <a:p>
            <a:r>
              <a:rPr lang="en-US" smtClean="0">
                <a:effectLst/>
              </a:rPr>
              <a:t>alternative hypothesis: true odds ratio is not equal to 1 </a:t>
            </a:r>
          </a:p>
          <a:p>
            <a:r>
              <a:rPr lang="en-US" smtClean="0">
                <a:effectLst/>
              </a:rPr>
              <a:t>95 percent confidence interval: 1.612242 6.435686 </a:t>
            </a:r>
          </a:p>
          <a:p>
            <a:r>
              <a:rPr lang="en-US" smtClean="0">
                <a:effectLst/>
              </a:rPr>
              <a:t>sample estimates: </a:t>
            </a:r>
          </a:p>
          <a:p>
            <a:r>
              <a:rPr lang="en-US" b="1" smtClean="0">
                <a:effectLst/>
              </a:rPr>
              <a:t>odds ratio 3.134123 </a:t>
            </a:r>
            <a:endParaRPr lang="en-US" b="1" smtClean="0"/>
          </a:p>
          <a:p>
            <a:endParaRPr lang="en-US" smtClean="0">
              <a:effectLst/>
            </a:endParaRPr>
          </a:p>
          <a:p>
            <a:endParaRPr lang="en-US" smtClean="0">
              <a:effectLst/>
            </a:endParaRPr>
          </a:p>
          <a:p>
            <a:endParaRPr lang="en-US" smtClean="0">
              <a:effectLst/>
            </a:endParaRPr>
          </a:p>
          <a:p>
            <a:endParaRPr lang="en-US" smtClean="0">
              <a:effectLst/>
            </a:endParaRPr>
          </a:p>
          <a:p>
            <a:r>
              <a:rPr lang="en-US" b="1" smtClean="0">
                <a:effectLst/>
              </a:rPr>
              <a:t>UVM</a:t>
            </a:r>
            <a:r>
              <a:rPr lang="en-US" smtClean="0">
                <a:effectLst/>
              </a:rPr>
              <a:t> Fisher's Exact Test for Count Data </a:t>
            </a:r>
          </a:p>
          <a:p>
            <a:endParaRPr lang="en-US" smtClean="0">
              <a:effectLst/>
            </a:endParaRPr>
          </a:p>
          <a:p>
            <a:r>
              <a:rPr lang="en-US" smtClean="0">
                <a:effectLst/>
              </a:rPr>
              <a:t>data: uvm_earlyLate_hilow </a:t>
            </a:r>
          </a:p>
          <a:p>
            <a:r>
              <a:rPr lang="en-US" b="1" smtClean="0">
                <a:effectLst/>
              </a:rPr>
              <a:t>p-value = 0.02613</a:t>
            </a:r>
            <a:r>
              <a:rPr lang="en-US" smtClean="0">
                <a:effectLst/>
              </a:rPr>
              <a:t> </a:t>
            </a:r>
          </a:p>
          <a:p>
            <a:r>
              <a:rPr lang="en-US" smtClean="0">
                <a:effectLst/>
              </a:rPr>
              <a:t>alternative hypothesis: true odds ratio is not equal to 1 </a:t>
            </a:r>
          </a:p>
          <a:p>
            <a:r>
              <a:rPr lang="en-US" smtClean="0">
                <a:effectLst/>
              </a:rPr>
              <a:t>95 percent confidence interval: 1.054398 8.037446 </a:t>
            </a:r>
          </a:p>
          <a:p>
            <a:r>
              <a:rPr lang="en-US" smtClean="0">
                <a:effectLst/>
              </a:rPr>
              <a:t>sample estimates: </a:t>
            </a:r>
          </a:p>
          <a:p>
            <a:r>
              <a:rPr lang="en-US" b="1" smtClean="0">
                <a:effectLst/>
              </a:rPr>
              <a:t>odds ratio 2.84944 </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30</a:t>
            </a:fld>
            <a:endParaRPr lang="en-US"/>
          </a:p>
        </p:txBody>
      </p:sp>
    </p:spTree>
    <p:extLst>
      <p:ext uri="{BB962C8B-B14F-4D97-AF65-F5344CB8AC3E}">
        <p14:creationId xmlns:p14="http://schemas.microsoft.com/office/powerpoint/2010/main" val="2874475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 outlier removed</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32</a:t>
            </a:fld>
            <a:endParaRPr lang="en-US"/>
          </a:p>
        </p:txBody>
      </p:sp>
    </p:spTree>
    <p:extLst>
      <p:ext uri="{BB962C8B-B14F-4D97-AF65-F5344CB8AC3E}">
        <p14:creationId xmlns:p14="http://schemas.microsoft.com/office/powerpoint/2010/main" val="6954250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33</a:t>
            </a:fld>
            <a:endParaRPr lang="en-US"/>
          </a:p>
        </p:txBody>
      </p:sp>
    </p:spTree>
    <p:extLst>
      <p:ext uri="{BB962C8B-B14F-4D97-AF65-F5344CB8AC3E}">
        <p14:creationId xmlns:p14="http://schemas.microsoft.com/office/powerpoint/2010/main" val="17897756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368</a:t>
            </a:r>
            <a:r>
              <a:rPr lang="en-US" baseline="0" smtClean="0"/>
              <a:t> samples</a:t>
            </a:r>
          </a:p>
          <a:p>
            <a:endParaRPr lang="en-US" baseline="0" smtClean="0"/>
          </a:p>
          <a:p>
            <a:r>
              <a:rPr lang="en-US" baseline="0" smtClean="0"/>
              <a:t>NA changed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4</a:t>
            </a:fld>
            <a:endParaRPr lang="en-US"/>
          </a:p>
        </p:txBody>
      </p:sp>
    </p:spTree>
    <p:extLst>
      <p:ext uri="{BB962C8B-B14F-4D97-AF65-F5344CB8AC3E}">
        <p14:creationId xmlns:p14="http://schemas.microsoft.com/office/powerpoint/2010/main" val="198503131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Removed:</a:t>
            </a:r>
          </a:p>
          <a:p>
            <a:r>
              <a:rPr lang="en-US" smtClean="0"/>
              <a:t>1 outlier</a:t>
            </a:r>
          </a:p>
          <a:p>
            <a:r>
              <a:rPr lang="en-US" smtClean="0"/>
              <a:t>1 NaN</a:t>
            </a:r>
          </a:p>
          <a:p>
            <a:r>
              <a:rPr lang="en-US" smtClean="0"/>
              <a:t>11</a:t>
            </a:r>
            <a:r>
              <a:rPr lang="en-US" baseline="0" smtClean="0"/>
              <a:t> Inf </a:t>
            </a:r>
            <a:r>
              <a:rPr lang="en-US" baseline="0" smtClean="0">
                <a:sym typeface="Wingdings" panose="05000000000000000000" pitchFamily="2" charset="2"/>
              </a:rPr>
              <a:t> add 0.00001 to all values (to avoid dividing by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34</a:t>
            </a:fld>
            <a:endParaRPr lang="en-US"/>
          </a:p>
        </p:txBody>
      </p:sp>
    </p:spTree>
    <p:extLst>
      <p:ext uri="{BB962C8B-B14F-4D97-AF65-F5344CB8AC3E}">
        <p14:creationId xmlns:p14="http://schemas.microsoft.com/office/powerpoint/2010/main" val="7301787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a:t>
            </a:r>
            <a:r>
              <a:rPr lang="en-US" baseline="0" smtClean="0"/>
              <a:t> outlier removed</a:t>
            </a:r>
          </a:p>
        </p:txBody>
      </p:sp>
      <p:sp>
        <p:nvSpPr>
          <p:cNvPr id="4" name="Slide Number Placeholder 3"/>
          <p:cNvSpPr>
            <a:spLocks noGrp="1"/>
          </p:cNvSpPr>
          <p:nvPr>
            <p:ph type="sldNum" sz="quarter" idx="10"/>
          </p:nvPr>
        </p:nvSpPr>
        <p:spPr/>
        <p:txBody>
          <a:bodyPr/>
          <a:lstStyle/>
          <a:p>
            <a:fld id="{014D3A7C-0B19-4A2D-8895-225FEA1D93B4}" type="slidenum">
              <a:rPr lang="en-US" smtClean="0"/>
              <a:t>35</a:t>
            </a:fld>
            <a:endParaRPr lang="en-US"/>
          </a:p>
        </p:txBody>
      </p:sp>
    </p:spTree>
    <p:extLst>
      <p:ext uri="{BB962C8B-B14F-4D97-AF65-F5344CB8AC3E}">
        <p14:creationId xmlns:p14="http://schemas.microsoft.com/office/powerpoint/2010/main" val="3055487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1 outlier removed</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36</a:t>
            </a:fld>
            <a:endParaRPr lang="en-US"/>
          </a:p>
        </p:txBody>
      </p:sp>
    </p:spTree>
    <p:extLst>
      <p:ext uri="{BB962C8B-B14F-4D97-AF65-F5344CB8AC3E}">
        <p14:creationId xmlns:p14="http://schemas.microsoft.com/office/powerpoint/2010/main" val="34609796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SKCM TP</a:t>
            </a:r>
          </a:p>
          <a:p>
            <a:endParaRPr lang="en-US" b="1" smtClean="0"/>
          </a:p>
          <a:p>
            <a:r>
              <a:rPr lang="en-US" b="1" smtClean="0"/>
              <a:t>Log rank test</a:t>
            </a:r>
          </a:p>
          <a:p>
            <a:r>
              <a:rPr lang="en-US" smtClean="0">
                <a:effectLst/>
              </a:rPr>
              <a:t>Call:	survdiff(formula = Surv(days_to_death, vital_status) ~ met_potential, data = tp.surv, rho = 0) </a:t>
            </a:r>
          </a:p>
          <a:p>
            <a:endParaRPr lang="en-US" smtClean="0">
              <a:effectLst/>
            </a:endParaRPr>
          </a:p>
          <a:p>
            <a:r>
              <a:rPr lang="en-US" smtClean="0">
                <a:effectLst/>
              </a:rPr>
              <a:t>n=27, 71 observations deleted due to missingness. </a:t>
            </a:r>
          </a:p>
          <a:p>
            <a:r>
              <a:rPr lang="en-US" smtClean="0">
                <a:effectLst/>
              </a:rPr>
              <a:t>		N 	Observed 	Expected 	(O-E)^2/E 	(O-E)^2/V </a:t>
            </a:r>
          </a:p>
          <a:p>
            <a:r>
              <a:rPr lang="en-US" smtClean="0">
                <a:effectLst/>
              </a:rPr>
              <a:t>met_potential=high 	6 	6 	5.21 	0.121 	0.163 </a:t>
            </a:r>
          </a:p>
          <a:p>
            <a:r>
              <a:rPr lang="en-US" smtClean="0">
                <a:effectLst/>
              </a:rPr>
              <a:t>met_potential=low 	21 	21 	21.79 	0.029 	0.163</a:t>
            </a:r>
          </a:p>
          <a:p>
            <a:endParaRPr lang="en-US" smtClean="0"/>
          </a:p>
          <a:p>
            <a:r>
              <a:rPr lang="en-US" smtClean="0">
                <a:effectLst/>
              </a:rPr>
              <a:t>Chisq= 0.2 on 1 degrees of freedom, </a:t>
            </a:r>
            <a:r>
              <a:rPr lang="en-US" b="1" smtClean="0">
                <a:effectLst/>
              </a:rPr>
              <a:t>p= 0.7</a:t>
            </a:r>
            <a:r>
              <a:rPr lang="en-US" smtClean="0">
                <a:effectLst/>
              </a:rPr>
              <a:t> </a:t>
            </a:r>
          </a:p>
          <a:p>
            <a:endParaRPr lang="en-US" smtClean="0">
              <a:effectLst/>
            </a:endParaRPr>
          </a:p>
          <a:p>
            <a:r>
              <a:rPr lang="en-US" b="1" smtClean="0">
                <a:effectLst/>
              </a:rPr>
              <a:t>Wilcoxon</a:t>
            </a:r>
            <a:r>
              <a:rPr lang="en-US" b="1" baseline="0" smtClean="0">
                <a:effectLst/>
              </a:rPr>
              <a:t> test</a:t>
            </a:r>
          </a:p>
          <a:p>
            <a:r>
              <a:rPr lang="en-US" smtClean="0">
                <a:effectLst/>
              </a:rPr>
              <a:t>Call:	survdiff(formula = Surv(days_to_death, vital_status) ~ met_potential, data = tp.surv, rho = 1) </a:t>
            </a:r>
          </a:p>
          <a:p>
            <a:r>
              <a:rPr lang="en-US" smtClean="0">
                <a:effectLst/>
              </a:rPr>
              <a:t>n=27, 71 observations deleted due to missingness. </a:t>
            </a:r>
          </a:p>
          <a:p>
            <a:r>
              <a:rPr lang="en-US" smtClean="0">
                <a:effectLst/>
              </a:rPr>
              <a:t>		N 	Observed 	Expected 	(O-E)^2/E 	(O-E)^2/V </a:t>
            </a:r>
          </a:p>
          <a:p>
            <a:r>
              <a:rPr lang="en-US" smtClean="0">
                <a:effectLst/>
              </a:rPr>
              <a:t>met_potential=high 	6 	2.89 	3.33 	0.0593 	0.112 </a:t>
            </a:r>
          </a:p>
          <a:p>
            <a:r>
              <a:rPr lang="en-US" smtClean="0">
                <a:effectLst/>
              </a:rPr>
              <a:t>met_potential=low 	21 	11.15 	10.70 	0.0185 	0.112 </a:t>
            </a:r>
          </a:p>
          <a:p>
            <a:endParaRPr lang="en-US" smtClean="0">
              <a:effectLst/>
            </a:endParaRPr>
          </a:p>
          <a:p>
            <a:r>
              <a:rPr lang="en-US" smtClean="0">
                <a:effectLst/>
              </a:rPr>
              <a:t>Chisq= 0.1 on 1 degrees of freedom, </a:t>
            </a:r>
            <a:r>
              <a:rPr lang="en-US" b="1" smtClean="0">
                <a:effectLst/>
              </a:rPr>
              <a:t>p= 0.7</a:t>
            </a:r>
            <a:r>
              <a:rPr lang="en-US" smtClean="0">
                <a:effectLst/>
              </a:rPr>
              <a:t> </a:t>
            </a:r>
          </a:p>
          <a:p>
            <a:endParaRPr lang="en-US" smtClean="0">
              <a:effectLst/>
            </a:endParaRPr>
          </a:p>
          <a:p>
            <a:endParaRPr lang="en-US" smtClean="0">
              <a:effectLst/>
            </a:endParaRPr>
          </a:p>
          <a:p>
            <a:r>
              <a:rPr lang="en-US" b="1" smtClean="0">
                <a:effectLst/>
              </a:rPr>
              <a:t>SKCM TM</a:t>
            </a:r>
          </a:p>
          <a:p>
            <a:endParaRPr lang="en-US" b="1" smtClean="0">
              <a:effectLst/>
            </a:endParaRPr>
          </a:p>
          <a:p>
            <a:r>
              <a:rPr lang="en-US" b="1" smtClean="0">
                <a:effectLst/>
              </a:rPr>
              <a:t>Log rank</a:t>
            </a:r>
            <a:r>
              <a:rPr lang="en-US" b="1" baseline="0" smtClean="0">
                <a:effectLst/>
              </a:rPr>
              <a:t> test</a:t>
            </a:r>
          </a:p>
          <a:p>
            <a:r>
              <a:rPr lang="en-US" smtClean="0">
                <a:effectLst/>
              </a:rPr>
              <a:t>Call: 	survdiff(formula = Surv(days_to_death, vital_status) ~ met_potential, data = tm.surv, rho = 0) </a:t>
            </a:r>
          </a:p>
          <a:p>
            <a:r>
              <a:rPr lang="en-US" smtClean="0">
                <a:effectLst/>
              </a:rPr>
              <a:t>		N 	Observed 	Expected 	(O-E)^2/E 	(O-E)^2/V </a:t>
            </a:r>
          </a:p>
          <a:p>
            <a:r>
              <a:rPr lang="en-US" smtClean="0">
                <a:effectLst/>
              </a:rPr>
              <a:t>met_potential=high 	157 	157 	157.36 	0.000834 	0.0294 </a:t>
            </a:r>
          </a:p>
          <a:p>
            <a:r>
              <a:rPr lang="en-US" smtClean="0">
                <a:effectLst/>
              </a:rPr>
              <a:t>met_potential=low 	5 	5 	4.64 	0.028309 	0.0294 </a:t>
            </a:r>
          </a:p>
          <a:p>
            <a:endParaRPr lang="en-US" smtClean="0">
              <a:effectLst/>
            </a:endParaRPr>
          </a:p>
          <a:p>
            <a:r>
              <a:rPr lang="en-US" smtClean="0">
                <a:effectLst/>
              </a:rPr>
              <a:t>Chisq= 0 on 1 degrees of freedom, </a:t>
            </a:r>
            <a:r>
              <a:rPr lang="en-US" b="1" smtClean="0">
                <a:effectLst/>
              </a:rPr>
              <a:t>p= 0.9 </a:t>
            </a:r>
          </a:p>
          <a:p>
            <a:endParaRPr lang="en-US" smtClean="0">
              <a:effectLst/>
            </a:endParaRPr>
          </a:p>
          <a:p>
            <a:r>
              <a:rPr lang="en-US" b="1" smtClean="0">
                <a:effectLst/>
              </a:rPr>
              <a:t>Wilcoxon test</a:t>
            </a:r>
          </a:p>
          <a:p>
            <a:r>
              <a:rPr lang="en-US" smtClean="0">
                <a:effectLst/>
              </a:rPr>
              <a:t>Call: 	survdiff(formula = Surv(days_to_death, vital_status) ~ met_potential, data = tm.surv, rho = 1) </a:t>
            </a:r>
          </a:p>
          <a:p>
            <a:r>
              <a:rPr lang="en-US" smtClean="0">
                <a:effectLst/>
              </a:rPr>
              <a:t>		N 	Observed 	Expected 	(O-E)^2/E 	(O-E)^2/V </a:t>
            </a:r>
          </a:p>
          <a:p>
            <a:r>
              <a:rPr lang="en-US" smtClean="0">
                <a:effectLst/>
              </a:rPr>
              <a:t>met_potential=high 	157 	78.68 	79.3 	0.0049 	0.268 </a:t>
            </a:r>
          </a:p>
          <a:p>
            <a:r>
              <a:rPr lang="en-US" smtClean="0">
                <a:effectLst/>
              </a:rPr>
              <a:t>met_potential=low 	5 	2.83 	2.2 	0.1764 	0.268 </a:t>
            </a:r>
          </a:p>
          <a:p>
            <a:endParaRPr lang="en-US" smtClean="0">
              <a:effectLst/>
            </a:endParaRPr>
          </a:p>
          <a:p>
            <a:r>
              <a:rPr lang="en-US" smtClean="0">
                <a:effectLst/>
              </a:rPr>
              <a:t>Chisq= 0.3 on 1 degrees of freedom, </a:t>
            </a:r>
            <a:r>
              <a:rPr lang="en-US" b="1" smtClean="0">
                <a:effectLst/>
              </a:rPr>
              <a:t>p= 0.6</a:t>
            </a:r>
            <a:r>
              <a:rPr lang="en-US" smtClean="0">
                <a:effectLst/>
              </a:rPr>
              <a:t> </a:t>
            </a:r>
          </a:p>
          <a:p>
            <a:endParaRPr lang="en-US" b="1" smtClean="0">
              <a:effectLst/>
            </a:endParaRPr>
          </a:p>
          <a:p>
            <a:endParaRPr lang="en-US" b="1"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40</a:t>
            </a:fld>
            <a:endParaRPr lang="en-US"/>
          </a:p>
        </p:txBody>
      </p:sp>
    </p:spTree>
    <p:extLst>
      <p:ext uri="{BB962C8B-B14F-4D97-AF65-F5344CB8AC3E}">
        <p14:creationId xmlns:p14="http://schemas.microsoft.com/office/powerpoint/2010/main" val="208871850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Log rank test</a:t>
            </a:r>
          </a:p>
          <a:p>
            <a:r>
              <a:rPr lang="en-US" smtClean="0">
                <a:effectLst/>
              </a:rPr>
              <a:t>Call:	survdiff(formula = Surv(days_to_death, vital_status) ~ met_potential, data = tp.surv, rho = 0) </a:t>
            </a:r>
          </a:p>
          <a:p>
            <a:endParaRPr lang="en-US" smtClean="0">
              <a:effectLst/>
            </a:endParaRPr>
          </a:p>
          <a:p>
            <a:r>
              <a:rPr lang="en-US" smtClean="0">
                <a:effectLst/>
              </a:rPr>
              <a:t>n=27, 71 observations deleted due to missingness. </a:t>
            </a:r>
          </a:p>
          <a:p>
            <a:r>
              <a:rPr lang="en-US" smtClean="0">
                <a:effectLst/>
              </a:rPr>
              <a:t>		N 	Observed 	Expected 	(O-E)^2/E 	(O-E)^2/V </a:t>
            </a:r>
          </a:p>
          <a:p>
            <a:r>
              <a:rPr lang="en-US" smtClean="0">
                <a:effectLst/>
              </a:rPr>
              <a:t>met_potential=high 	6 	6 	5.21 	0.121 	0.163 </a:t>
            </a:r>
          </a:p>
          <a:p>
            <a:r>
              <a:rPr lang="en-US" smtClean="0">
                <a:effectLst/>
              </a:rPr>
              <a:t>met_potential=low 	21 	21 	21.79 	0.029 	0.163</a:t>
            </a:r>
          </a:p>
          <a:p>
            <a:endParaRPr lang="en-US" smtClean="0"/>
          </a:p>
          <a:p>
            <a:r>
              <a:rPr lang="en-US" smtClean="0">
                <a:effectLst/>
              </a:rPr>
              <a:t>Chisq= 0.2 on 1 degrees of freedom, </a:t>
            </a:r>
            <a:r>
              <a:rPr lang="en-US" b="1" smtClean="0">
                <a:effectLst/>
              </a:rPr>
              <a:t>p= 0.7</a:t>
            </a:r>
            <a:r>
              <a:rPr lang="en-US" smtClean="0">
                <a:effectLst/>
              </a:rPr>
              <a:t> </a:t>
            </a:r>
          </a:p>
          <a:p>
            <a:endParaRPr lang="en-US" smtClean="0">
              <a:effectLst/>
            </a:endParaRPr>
          </a:p>
          <a:p>
            <a:r>
              <a:rPr lang="en-US" b="1" smtClean="0">
                <a:effectLst/>
              </a:rPr>
              <a:t>Wilcoxon</a:t>
            </a:r>
            <a:r>
              <a:rPr lang="en-US" b="1" baseline="0" smtClean="0">
                <a:effectLst/>
              </a:rPr>
              <a:t> test</a:t>
            </a:r>
          </a:p>
          <a:p>
            <a:r>
              <a:rPr lang="en-US" smtClean="0">
                <a:effectLst/>
              </a:rPr>
              <a:t>Call:	survdiff(formula = Surv(days_to_death, vital_status) ~ met_potential, data = tp.surv, rho = 1) </a:t>
            </a:r>
          </a:p>
          <a:p>
            <a:r>
              <a:rPr lang="en-US" smtClean="0">
                <a:effectLst/>
              </a:rPr>
              <a:t>n=27, 71 observations deleted due to missingness. </a:t>
            </a:r>
          </a:p>
          <a:p>
            <a:r>
              <a:rPr lang="en-US" smtClean="0">
                <a:effectLst/>
              </a:rPr>
              <a:t>		N 	Observed 	Expected 	(O-E)^2/E 	(O-E)^2/V </a:t>
            </a:r>
          </a:p>
          <a:p>
            <a:r>
              <a:rPr lang="en-US" smtClean="0">
                <a:effectLst/>
              </a:rPr>
              <a:t>met_potential=high 	6 	2.89 	3.33 	0.0593 	0.112 </a:t>
            </a:r>
          </a:p>
          <a:p>
            <a:r>
              <a:rPr lang="en-US" smtClean="0">
                <a:effectLst/>
              </a:rPr>
              <a:t>met_potential=low 	21 	11.15 	10.70 	0.0185 	0.112 </a:t>
            </a:r>
          </a:p>
          <a:p>
            <a:endParaRPr lang="en-US" smtClean="0">
              <a:effectLst/>
            </a:endParaRPr>
          </a:p>
          <a:p>
            <a:r>
              <a:rPr lang="en-US" smtClean="0">
                <a:effectLst/>
              </a:rPr>
              <a:t>Chisq= 0.1 on 1 degrees of freedom, </a:t>
            </a:r>
            <a:r>
              <a:rPr lang="en-US" b="1" smtClean="0">
                <a:effectLst/>
              </a:rPr>
              <a:t>p= 0.7</a:t>
            </a:r>
            <a:r>
              <a:rPr lang="en-US" smtClean="0">
                <a:effectLst/>
              </a:rPr>
              <a:t> </a:t>
            </a:r>
          </a:p>
        </p:txBody>
      </p:sp>
      <p:sp>
        <p:nvSpPr>
          <p:cNvPr id="4" name="Slide Number Placeholder 3"/>
          <p:cNvSpPr>
            <a:spLocks noGrp="1"/>
          </p:cNvSpPr>
          <p:nvPr>
            <p:ph type="sldNum" sz="quarter" idx="10"/>
          </p:nvPr>
        </p:nvSpPr>
        <p:spPr/>
        <p:txBody>
          <a:bodyPr/>
          <a:lstStyle/>
          <a:p>
            <a:fld id="{014D3A7C-0B19-4A2D-8895-225FEA1D93B4}" type="slidenum">
              <a:rPr lang="en-US" smtClean="0"/>
              <a:t>41</a:t>
            </a:fld>
            <a:endParaRPr lang="en-US"/>
          </a:p>
        </p:txBody>
      </p:sp>
    </p:spTree>
    <p:extLst>
      <p:ext uri="{BB962C8B-B14F-4D97-AF65-F5344CB8AC3E}">
        <p14:creationId xmlns:p14="http://schemas.microsoft.com/office/powerpoint/2010/main" val="209191146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Log rank test</a:t>
            </a:r>
            <a:endParaRPr lang="en-US" smtClean="0">
              <a:effectLst/>
            </a:endParaRPr>
          </a:p>
          <a:p>
            <a:r>
              <a:rPr lang="en-US" smtClean="0">
                <a:effectLst/>
              </a:rPr>
              <a:t>Call: survdiff(formula = Surv(days_to_death, vital_status) ~ met_potential_quant, data = tp.surv.quant, rho = 0) </a:t>
            </a:r>
          </a:p>
          <a:p>
            <a:r>
              <a:rPr lang="en-US" smtClean="0">
                <a:effectLst/>
              </a:rPr>
              <a:t>n=14, 36 observations deleted due to missingness. </a:t>
            </a:r>
          </a:p>
          <a:p>
            <a:endParaRPr lang="en-US" smtClean="0">
              <a:effectLst/>
            </a:endParaRPr>
          </a:p>
          <a:p>
            <a:r>
              <a:rPr lang="en-US" smtClean="0">
                <a:effectLst/>
              </a:rPr>
              <a:t>		N 	Observed 	Expected 	(O-E)^2/E 	(O-E)^2/V </a:t>
            </a:r>
          </a:p>
          <a:p>
            <a:r>
              <a:rPr lang="en-US" smtClean="0">
                <a:effectLst/>
              </a:rPr>
              <a:t>met_potential_quant=high 	2 	2 	1.39 	0.2668 	0.317 </a:t>
            </a:r>
          </a:p>
          <a:p>
            <a:r>
              <a:rPr lang="en-US" smtClean="0">
                <a:effectLst/>
              </a:rPr>
              <a:t>met_potential_quant=low 	12 	12 	12.61 	0.0294 	0.317 </a:t>
            </a:r>
          </a:p>
          <a:p>
            <a:endParaRPr lang="en-US" smtClean="0">
              <a:effectLst/>
            </a:endParaRPr>
          </a:p>
          <a:p>
            <a:r>
              <a:rPr lang="en-US" smtClean="0">
                <a:effectLst/>
              </a:rPr>
              <a:t>Chisq= 0.3 on 1 degrees of freedom, </a:t>
            </a:r>
            <a:r>
              <a:rPr lang="en-US" b="1" smtClean="0">
                <a:effectLst/>
              </a:rPr>
              <a:t>p= 0.573 </a:t>
            </a:r>
          </a:p>
          <a:p>
            <a:endParaRPr lang="en-US" smtClean="0">
              <a:effectLst/>
            </a:endParaRPr>
          </a:p>
          <a:p>
            <a:r>
              <a:rPr lang="en-US" b="1" smtClean="0">
                <a:effectLst/>
              </a:rPr>
              <a:t>Wilcoxon test</a:t>
            </a:r>
            <a:endParaRPr lang="en-US" b="0" smtClean="0">
              <a:effectLst/>
            </a:endParaRPr>
          </a:p>
          <a:p>
            <a:r>
              <a:rPr lang="en-US" smtClean="0">
                <a:effectLst/>
              </a:rPr>
              <a:t>Call: survdiff(formula = Surv(days_to_death, vital_status) ~ met_potential_quant, data = tp.surv.quant, rho = 1) </a:t>
            </a:r>
          </a:p>
          <a:p>
            <a:r>
              <a:rPr lang="en-US" smtClean="0">
                <a:effectLst/>
              </a:rPr>
              <a:t>n=14, 36 observations deleted due to missingness. </a:t>
            </a:r>
          </a:p>
          <a:p>
            <a:endParaRPr lang="en-US" smtClean="0">
              <a:effectLst/>
            </a:endParaRPr>
          </a:p>
          <a:p>
            <a:r>
              <a:rPr lang="en-US" smtClean="0">
                <a:effectLst/>
              </a:rPr>
              <a:t>		N 	Observed 	Expected 	(O-E)^2/E 	(O-E)^2/V </a:t>
            </a:r>
          </a:p>
          <a:p>
            <a:r>
              <a:rPr lang="en-US" smtClean="0">
                <a:effectLst/>
              </a:rPr>
              <a:t>met_potential_quant=high 	2 	1.14 	1.0 	0.02041 	0.0317 </a:t>
            </a:r>
          </a:p>
          <a:p>
            <a:r>
              <a:rPr lang="en-US" smtClean="0">
                <a:effectLst/>
              </a:rPr>
              <a:t>met_potential_quant=low 	12 	6.36 	6.5 	0.00314 	0.0317 </a:t>
            </a:r>
          </a:p>
          <a:p>
            <a:endParaRPr lang="en-US" smtClean="0">
              <a:effectLst/>
            </a:endParaRPr>
          </a:p>
          <a:p>
            <a:r>
              <a:rPr lang="en-US" smtClean="0">
                <a:effectLst/>
              </a:rPr>
              <a:t>Chisq= 0 on 1 degrees of freedom, </a:t>
            </a:r>
            <a:r>
              <a:rPr lang="en-US" b="1" smtClean="0">
                <a:effectLst/>
              </a:rPr>
              <a:t>p= 0.859 </a:t>
            </a:r>
            <a:endParaRPr lang="en-US" b="1"/>
          </a:p>
        </p:txBody>
      </p:sp>
      <p:sp>
        <p:nvSpPr>
          <p:cNvPr id="4" name="Slide Number Placeholder 3"/>
          <p:cNvSpPr>
            <a:spLocks noGrp="1"/>
          </p:cNvSpPr>
          <p:nvPr>
            <p:ph type="sldNum" sz="quarter" idx="10"/>
          </p:nvPr>
        </p:nvSpPr>
        <p:spPr/>
        <p:txBody>
          <a:bodyPr/>
          <a:lstStyle/>
          <a:p>
            <a:fld id="{014D3A7C-0B19-4A2D-8895-225FEA1D93B4}" type="slidenum">
              <a:rPr lang="en-US" smtClean="0"/>
              <a:t>42</a:t>
            </a:fld>
            <a:endParaRPr lang="en-US"/>
          </a:p>
        </p:txBody>
      </p:sp>
    </p:spTree>
    <p:extLst>
      <p:ext uri="{BB962C8B-B14F-4D97-AF65-F5344CB8AC3E}">
        <p14:creationId xmlns:p14="http://schemas.microsoft.com/office/powerpoint/2010/main" val="25477646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800" baseline="0" smtClean="0"/>
              <a:t>Look at HR only, not coeff, so here Stage III has 8-fold increase in risk of death compared to stage II</a:t>
            </a:r>
            <a:endParaRPr lang="en-US" sz="4800" baseline="0"/>
          </a:p>
        </p:txBody>
      </p:sp>
      <p:sp>
        <p:nvSpPr>
          <p:cNvPr id="4" name="Slide Number Placeholder 3"/>
          <p:cNvSpPr>
            <a:spLocks noGrp="1"/>
          </p:cNvSpPr>
          <p:nvPr>
            <p:ph type="sldNum" sz="quarter" idx="10"/>
          </p:nvPr>
        </p:nvSpPr>
        <p:spPr/>
        <p:txBody>
          <a:bodyPr/>
          <a:lstStyle/>
          <a:p>
            <a:fld id="{014D3A7C-0B19-4A2D-8895-225FEA1D93B4}" type="slidenum">
              <a:rPr lang="en-US" smtClean="0"/>
              <a:t>43</a:t>
            </a:fld>
            <a:endParaRPr lang="en-US"/>
          </a:p>
        </p:txBody>
      </p:sp>
    </p:spTree>
    <p:extLst>
      <p:ext uri="{BB962C8B-B14F-4D97-AF65-F5344CB8AC3E}">
        <p14:creationId xmlns:p14="http://schemas.microsoft.com/office/powerpoint/2010/main" val="230206713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45</a:t>
            </a:fld>
            <a:endParaRPr lang="en-US"/>
          </a:p>
        </p:txBody>
      </p:sp>
    </p:spTree>
    <p:extLst>
      <p:ext uri="{BB962C8B-B14F-4D97-AF65-F5344CB8AC3E}">
        <p14:creationId xmlns:p14="http://schemas.microsoft.com/office/powerpoint/2010/main" val="363167432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48</a:t>
            </a:fld>
            <a:endParaRPr lang="en-US"/>
          </a:p>
        </p:txBody>
      </p:sp>
    </p:spTree>
    <p:extLst>
      <p:ext uri="{BB962C8B-B14F-4D97-AF65-F5344CB8AC3E}">
        <p14:creationId xmlns:p14="http://schemas.microsoft.com/office/powerpoint/2010/main" val="22291828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49</a:t>
            </a:fld>
            <a:endParaRPr lang="en-US"/>
          </a:p>
        </p:txBody>
      </p:sp>
    </p:spTree>
    <p:extLst>
      <p:ext uri="{BB962C8B-B14F-4D97-AF65-F5344CB8AC3E}">
        <p14:creationId xmlns:p14="http://schemas.microsoft.com/office/powerpoint/2010/main" val="35115165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80 samples</a:t>
            </a:r>
          </a:p>
          <a:p>
            <a:endParaRPr lang="en-US" smtClean="0"/>
          </a:p>
          <a:p>
            <a:r>
              <a:rPr lang="en-US" smtClean="0"/>
              <a:t>NA</a:t>
            </a:r>
            <a:r>
              <a:rPr lang="en-US" baseline="0" smtClean="0"/>
              <a:t> changed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a:t>
            </a:fld>
            <a:endParaRPr lang="en-US"/>
          </a:p>
        </p:txBody>
      </p:sp>
    </p:spTree>
    <p:extLst>
      <p:ext uri="{BB962C8B-B14F-4D97-AF65-F5344CB8AC3E}">
        <p14:creationId xmlns:p14="http://schemas.microsoft.com/office/powerpoint/2010/main" val="13561633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50</a:t>
            </a:fld>
            <a:endParaRPr lang="en-US"/>
          </a:p>
        </p:txBody>
      </p:sp>
    </p:spTree>
    <p:extLst>
      <p:ext uri="{BB962C8B-B14F-4D97-AF65-F5344CB8AC3E}">
        <p14:creationId xmlns:p14="http://schemas.microsoft.com/office/powerpoint/2010/main" val="415854132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smtClean="0">
                <a:effectLst/>
              </a:rPr>
              <a:t>Prob not use unless</a:t>
            </a:r>
            <a:r>
              <a:rPr lang="en-US" b="0" baseline="0" smtClean="0">
                <a:effectLst/>
              </a:rPr>
              <a:t> looks better after correcting for treatment</a:t>
            </a:r>
            <a:endParaRPr lang="en-US" b="0" smtClean="0">
              <a:effectLst/>
            </a:endParaRPr>
          </a:p>
          <a:p>
            <a:endParaRPr lang="en-US" b="1" smtClean="0">
              <a:effectLst/>
            </a:endParaRPr>
          </a:p>
          <a:p>
            <a:r>
              <a:rPr lang="en-US" b="1" smtClean="0">
                <a:effectLst/>
              </a:rPr>
              <a:t>Log rank test</a:t>
            </a:r>
            <a:endParaRPr lang="en-US" smtClean="0">
              <a:effectLst/>
            </a:endParaRPr>
          </a:p>
          <a:p>
            <a:r>
              <a:rPr lang="en-US" smtClean="0">
                <a:effectLst/>
              </a:rPr>
              <a:t>Call: survdiff(formula = Surv(surv_cens, vital_status) ~ met_potential, data = tp.surv, rho = 0) </a:t>
            </a:r>
          </a:p>
          <a:p>
            <a:r>
              <a:rPr lang="en-US" smtClean="0">
                <a:effectLst/>
              </a:rPr>
              <a:t>		N 	Observed 	Expected 	(O-E)^2/E 	(O-E)^2/V </a:t>
            </a:r>
          </a:p>
          <a:p>
            <a:r>
              <a:rPr lang="en-US" smtClean="0">
                <a:effectLst/>
              </a:rPr>
              <a:t>met_potential=high 	53 	6 	16.1 	6.29 	15.6 </a:t>
            </a:r>
          </a:p>
          <a:p>
            <a:r>
              <a:rPr lang="en-US" smtClean="0">
                <a:effectLst/>
              </a:rPr>
              <a:t>met_potential=low 	45 	21 	10.9 	9.23 	15.6 </a:t>
            </a:r>
          </a:p>
          <a:p>
            <a:endParaRPr lang="en-US" smtClean="0">
              <a:effectLst/>
            </a:endParaRPr>
          </a:p>
          <a:p>
            <a:r>
              <a:rPr lang="en-US" smtClean="0">
                <a:effectLst/>
              </a:rPr>
              <a:t>Chisq= 15.6 on 1 degrees of freedom, </a:t>
            </a:r>
            <a:r>
              <a:rPr lang="en-US" b="1" smtClean="0">
                <a:effectLst/>
              </a:rPr>
              <a:t>p= 7.86e-05 </a:t>
            </a:r>
          </a:p>
          <a:p>
            <a:endParaRPr lang="en-US" b="1" smtClean="0">
              <a:effectLst/>
            </a:endParaRPr>
          </a:p>
          <a:p>
            <a:r>
              <a:rPr lang="en-US" b="1" smtClean="0">
                <a:effectLst/>
              </a:rPr>
              <a:t>Wilcoxon</a:t>
            </a:r>
            <a:r>
              <a:rPr lang="en-US" b="1" baseline="0" smtClean="0">
                <a:effectLst/>
              </a:rPr>
              <a:t> test</a:t>
            </a:r>
          </a:p>
          <a:p>
            <a:r>
              <a:rPr lang="en-US" smtClean="0">
                <a:effectLst/>
              </a:rPr>
              <a:t>Call: survdiff(formula = Surv(surv_cens, vital_status) ~ met_potential, data = tp.surv, rho = 1) </a:t>
            </a:r>
          </a:p>
          <a:p>
            <a:r>
              <a:rPr lang="en-US" smtClean="0">
                <a:effectLst/>
              </a:rPr>
              <a:t>		N 	Observed 	Expected 	(O-E)^2/E 	(O-E)^2/V </a:t>
            </a:r>
          </a:p>
          <a:p>
            <a:r>
              <a:rPr lang="en-US" smtClean="0">
                <a:effectLst/>
              </a:rPr>
              <a:t>met_potential=high 	53 	5.14 	13.87 	5.49 	15.4 	</a:t>
            </a:r>
          </a:p>
          <a:p>
            <a:r>
              <a:rPr lang="en-US" smtClean="0">
                <a:effectLst/>
              </a:rPr>
              <a:t>met_potential=low 	45 	18.29 	9.56 	7.96 	15.4 </a:t>
            </a:r>
          </a:p>
          <a:p>
            <a:endParaRPr lang="en-US" smtClean="0">
              <a:effectLst/>
            </a:endParaRPr>
          </a:p>
          <a:p>
            <a:r>
              <a:rPr lang="en-US" smtClean="0">
                <a:effectLst/>
              </a:rPr>
              <a:t>Chisq= 15.4 on 1 degrees of freedom, </a:t>
            </a:r>
            <a:r>
              <a:rPr lang="en-US" b="1" smtClean="0">
                <a:effectLst/>
              </a:rPr>
              <a:t>p= 8.66e-05 </a:t>
            </a:r>
          </a:p>
          <a:p>
            <a:endParaRPr lang="en-US" b="1" smtClean="0">
              <a:effectLst/>
            </a:endParaRPr>
          </a:p>
          <a:p>
            <a:endParaRPr lang="en-US" b="1" smtClean="0">
              <a:effectLst/>
            </a:endParaRPr>
          </a:p>
          <a:p>
            <a:endParaRPr lang="en-US" b="1" smtClean="0">
              <a:effectLst/>
            </a:endParaRPr>
          </a:p>
          <a:p>
            <a:r>
              <a:rPr lang="en-US" b="0" smtClean="0">
                <a:effectLst/>
              </a:rPr>
              <a:t>could</a:t>
            </a:r>
            <a:r>
              <a:rPr lang="en-US" b="0" baseline="0" smtClean="0">
                <a:effectLst/>
              </a:rPr>
              <a:t> have confounders</a:t>
            </a:r>
          </a:p>
          <a:p>
            <a:r>
              <a:rPr lang="en-US" b="0" baseline="0" smtClean="0">
                <a:effectLst/>
              </a:rPr>
              <a:t>Run models again with treatment</a:t>
            </a:r>
          </a:p>
          <a:p>
            <a:r>
              <a:rPr lang="en-US" b="0" baseline="0" smtClean="0">
                <a:effectLst/>
              </a:rPr>
              <a:t>could be inflating survival rate of high metpot</a:t>
            </a:r>
          </a:p>
          <a:p>
            <a:r>
              <a:rPr lang="en-US" b="0" baseline="0" smtClean="0">
                <a:effectLst/>
                <a:sym typeface="Wingdings" panose="05000000000000000000" pitchFamily="2" charset="2"/>
              </a:rPr>
              <a:t> Not enough data in non-fixed cohort, couldn’t see sig diff</a:t>
            </a:r>
            <a:endParaRPr lang="en-US" b="0"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51</a:t>
            </a:fld>
            <a:endParaRPr lang="en-US"/>
          </a:p>
        </p:txBody>
      </p:sp>
    </p:spTree>
    <p:extLst>
      <p:ext uri="{BB962C8B-B14F-4D97-AF65-F5344CB8AC3E}">
        <p14:creationId xmlns:p14="http://schemas.microsoft.com/office/powerpoint/2010/main" val="304686668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Log rank test</a:t>
            </a:r>
            <a:endParaRPr lang="en-US" smtClean="0">
              <a:effectLst/>
            </a:endParaRPr>
          </a:p>
          <a:p>
            <a:r>
              <a:rPr lang="en-US" smtClean="0">
                <a:effectLst/>
              </a:rPr>
              <a:t>Call: survdiff(formula = Surv(surv_cens, vital_status) ~ met_potential_quant, data = tp.surv.quant, rho = 0) </a:t>
            </a:r>
          </a:p>
          <a:p>
            <a:endParaRPr lang="en-US" smtClean="0">
              <a:effectLst/>
            </a:endParaRPr>
          </a:p>
          <a:p>
            <a:r>
              <a:rPr lang="en-US" smtClean="0">
                <a:effectLst/>
              </a:rPr>
              <a:t>		N 	Observed 	Expected 	(O-E)^2/E 	(O-E)^2/V </a:t>
            </a:r>
          </a:p>
          <a:p>
            <a:r>
              <a:rPr lang="en-US" smtClean="0">
                <a:effectLst/>
              </a:rPr>
              <a:t>met_potential_quant=high 	25 	2 	7.77 	4.28 	9.66 </a:t>
            </a:r>
          </a:p>
          <a:p>
            <a:r>
              <a:rPr lang="en-US" smtClean="0">
                <a:effectLst/>
              </a:rPr>
              <a:t>met_potential_quant=low 	25 	12 	6.23 	5.34 	9.66 </a:t>
            </a:r>
          </a:p>
          <a:p>
            <a:endParaRPr lang="en-US" smtClean="0">
              <a:effectLst/>
            </a:endParaRPr>
          </a:p>
          <a:p>
            <a:r>
              <a:rPr lang="en-US" smtClean="0">
                <a:effectLst/>
              </a:rPr>
              <a:t>Chisq= 9.7 on 1 degrees of freedom, </a:t>
            </a:r>
            <a:r>
              <a:rPr lang="en-US" b="1" smtClean="0">
                <a:effectLst/>
              </a:rPr>
              <a:t>p= 0.00188 </a:t>
            </a:r>
          </a:p>
          <a:p>
            <a:endParaRPr lang="en-US" b="1" smtClean="0">
              <a:effectLst/>
            </a:endParaRPr>
          </a:p>
          <a:p>
            <a:r>
              <a:rPr lang="en-US" b="1" smtClean="0">
                <a:effectLst/>
              </a:rPr>
              <a:t>Wilcoxon</a:t>
            </a:r>
            <a:r>
              <a:rPr lang="en-US" b="1" baseline="0" smtClean="0">
                <a:effectLst/>
              </a:rPr>
              <a:t> test</a:t>
            </a:r>
          </a:p>
          <a:p>
            <a:r>
              <a:rPr lang="en-US" smtClean="0">
                <a:effectLst/>
              </a:rPr>
              <a:t>Call: survdiff(formula = Surv(surv_cens, vital_status) ~ met_potential_quant, data = tp.surv.quant, rho = 1) </a:t>
            </a:r>
          </a:p>
          <a:p>
            <a:r>
              <a:rPr lang="en-US" smtClean="0">
                <a:effectLst/>
              </a:rPr>
              <a:t>		</a:t>
            </a:r>
          </a:p>
          <a:p>
            <a:r>
              <a:rPr lang="en-US" smtClean="0">
                <a:effectLst/>
              </a:rPr>
              <a:t>		N 	Observed 	Expected 	(O-E)^2/E 	(O-E)^2/V </a:t>
            </a:r>
          </a:p>
          <a:p>
            <a:r>
              <a:rPr lang="en-US" smtClean="0">
                <a:effectLst/>
              </a:rPr>
              <a:t>met_potential_quant=high 	25 	1.76 	6.72 	3.66 	9.34 </a:t>
            </a:r>
          </a:p>
          <a:p>
            <a:r>
              <a:rPr lang="en-US" smtClean="0">
                <a:effectLst/>
              </a:rPr>
              <a:t>met_potential_quant=low 	25 	10.42 	5.46 	4.51 	9.34 </a:t>
            </a:r>
          </a:p>
          <a:p>
            <a:endParaRPr lang="en-US" smtClean="0">
              <a:effectLst/>
            </a:endParaRPr>
          </a:p>
          <a:p>
            <a:r>
              <a:rPr lang="en-US" smtClean="0">
                <a:effectLst/>
              </a:rPr>
              <a:t>Chisq= 9.3 on 1 degrees of freedom, </a:t>
            </a:r>
            <a:r>
              <a:rPr lang="en-US" b="1" smtClean="0">
                <a:effectLst/>
              </a:rPr>
              <a:t>p= 0.00225 </a:t>
            </a:r>
            <a:endParaRPr lang="en-US" b="1" baseline="0"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52</a:t>
            </a:fld>
            <a:endParaRPr lang="en-US"/>
          </a:p>
        </p:txBody>
      </p:sp>
    </p:spTree>
    <p:extLst>
      <p:ext uri="{BB962C8B-B14F-4D97-AF65-F5344CB8AC3E}">
        <p14:creationId xmlns:p14="http://schemas.microsoft.com/office/powerpoint/2010/main" val="18389352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53</a:t>
            </a:fld>
            <a:endParaRPr lang="en-US"/>
          </a:p>
        </p:txBody>
      </p:sp>
    </p:spTree>
    <p:extLst>
      <p:ext uri="{BB962C8B-B14F-4D97-AF65-F5344CB8AC3E}">
        <p14:creationId xmlns:p14="http://schemas.microsoft.com/office/powerpoint/2010/main" val="221653719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Log rank test</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56</a:t>
            </a:fld>
            <a:endParaRPr lang="en-US"/>
          </a:p>
        </p:txBody>
      </p:sp>
    </p:spTree>
    <p:extLst>
      <p:ext uri="{BB962C8B-B14F-4D97-AF65-F5344CB8AC3E}">
        <p14:creationId xmlns:p14="http://schemas.microsoft.com/office/powerpoint/2010/main" val="222164686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panose="05000000000000000000" pitchFamily="2" charset="2"/>
              <a:buNone/>
            </a:pPr>
            <a:r>
              <a:rPr lang="en-US" smtClean="0"/>
              <a:t>worth</a:t>
            </a:r>
            <a:r>
              <a:rPr lang="en-US" baseline="0" smtClean="0"/>
              <a:t> running in TM as well</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58</a:t>
            </a:fld>
            <a:endParaRPr lang="en-US"/>
          </a:p>
        </p:txBody>
      </p:sp>
    </p:spTree>
    <p:extLst>
      <p:ext uri="{BB962C8B-B14F-4D97-AF65-F5344CB8AC3E}">
        <p14:creationId xmlns:p14="http://schemas.microsoft.com/office/powerpoint/2010/main" val="19270128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wt.s7[which(mut.s7$met_potential == "low"), 8] and wt.s7[which(mut.s7$met_potential == "high"), 8] </a:t>
            </a:r>
          </a:p>
          <a:p>
            <a:r>
              <a:rPr lang="en-US" smtClean="0">
                <a:effectLst/>
              </a:rPr>
              <a:t>W = 68, </a:t>
            </a:r>
            <a:r>
              <a:rPr lang="en-US" b="1" smtClean="0">
                <a:effectLst/>
              </a:rPr>
              <a:t>p-value = 0.8617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59</a:t>
            </a:fld>
            <a:endParaRPr lang="en-US"/>
          </a:p>
        </p:txBody>
      </p:sp>
    </p:spTree>
    <p:extLst>
      <p:ext uri="{BB962C8B-B14F-4D97-AF65-F5344CB8AC3E}">
        <p14:creationId xmlns:p14="http://schemas.microsoft.com/office/powerpoint/2010/main" val="258698559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mut.s7[which(mut.s7$met_potential == "low"), 8] and mut.s7[which(mut.s7$met_potential == "high"), 8] </a:t>
            </a:r>
          </a:p>
          <a:p>
            <a:r>
              <a:rPr lang="en-US" smtClean="0">
                <a:effectLst/>
              </a:rPr>
              <a:t>W = 114, </a:t>
            </a:r>
            <a:r>
              <a:rPr lang="en-US" b="1" smtClean="0">
                <a:effectLst/>
              </a:rPr>
              <a:t>p-value = 0.6621 </a:t>
            </a:r>
          </a:p>
          <a:p>
            <a:r>
              <a:rPr lang="en-US" smtClean="0">
                <a:effectLst/>
              </a:rPr>
              <a:t>alternative hypothesis: true location shift is not equal to 0 </a:t>
            </a:r>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60</a:t>
            </a:fld>
            <a:endParaRPr lang="en-US"/>
          </a:p>
        </p:txBody>
      </p:sp>
    </p:spTree>
    <p:extLst>
      <p:ext uri="{BB962C8B-B14F-4D97-AF65-F5344CB8AC3E}">
        <p14:creationId xmlns:p14="http://schemas.microsoft.com/office/powerpoint/2010/main" val="27326782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mtClean="0"/>
              <a:t>Braf mut drives cancer progression, but in absence</a:t>
            </a:r>
            <a:r>
              <a:rPr lang="en-US" baseline="0" smtClean="0"/>
              <a:t> of mut S7 drives stronger metpot</a:t>
            </a:r>
          </a:p>
          <a:p>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61</a:t>
            </a:fld>
            <a:endParaRPr lang="en-US"/>
          </a:p>
        </p:txBody>
      </p:sp>
    </p:spTree>
    <p:extLst>
      <p:ext uri="{BB962C8B-B14F-4D97-AF65-F5344CB8AC3E}">
        <p14:creationId xmlns:p14="http://schemas.microsoft.com/office/powerpoint/2010/main" val="26115173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wt.s1[which(wt.s1$met_potential == "low"), 2] and wt.s1[which(wt.s1$met_potential == "high"), 2] </a:t>
            </a:r>
          </a:p>
          <a:p>
            <a:r>
              <a:rPr lang="en-US" smtClean="0">
                <a:effectLst/>
              </a:rPr>
              <a:t>W = 47, </a:t>
            </a:r>
            <a:r>
              <a:rPr lang="en-US" b="1" smtClean="0">
                <a:effectLst/>
              </a:rPr>
              <a:t>p-value = 0.106 </a:t>
            </a:r>
          </a:p>
          <a:p>
            <a:r>
              <a:rPr lang="en-US" smtClean="0">
                <a:effectLst/>
              </a:rPr>
              <a:t>alternative hypothesis: true location shift is not equal to 0 </a:t>
            </a:r>
            <a:r>
              <a:rPr lang="en-US" smtClean="0"/>
              <a:t/>
            </a:r>
            <a:br>
              <a:rPr lang="en-US" smtClean="0"/>
            </a:br>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62</a:t>
            </a:fld>
            <a:endParaRPr lang="en-US"/>
          </a:p>
        </p:txBody>
      </p:sp>
    </p:spTree>
    <p:extLst>
      <p:ext uri="{BB962C8B-B14F-4D97-AF65-F5344CB8AC3E}">
        <p14:creationId xmlns:p14="http://schemas.microsoft.com/office/powerpoint/2010/main" val="3463128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ANOVA</a:t>
            </a:r>
          </a:p>
          <a:p>
            <a:r>
              <a:rPr lang="en-US" smtClean="0">
                <a:effectLst/>
              </a:rPr>
              <a:t>	Df 	Sum Sq 	Mean Sq 	F value 	</a:t>
            </a:r>
            <a:r>
              <a:rPr lang="en-US" b="1" smtClean="0">
                <a:effectLst/>
              </a:rPr>
              <a:t>Pr(&gt;F) </a:t>
            </a:r>
          </a:p>
          <a:p>
            <a:r>
              <a:rPr lang="en-US" smtClean="0">
                <a:effectLst/>
              </a:rPr>
              <a:t>cohort 	2 	18.53 	9.266 	18.82 	</a:t>
            </a:r>
            <a:r>
              <a:rPr lang="en-US" b="1" smtClean="0">
                <a:effectLst/>
              </a:rPr>
              <a:t>1.25e-08 *** </a:t>
            </a:r>
          </a:p>
          <a:p>
            <a:r>
              <a:rPr lang="en-US" smtClean="0">
                <a:effectLst/>
              </a:rPr>
              <a:t>Residuals 	548 	269.85 	0.492 </a:t>
            </a:r>
          </a:p>
          <a:p>
            <a:endParaRPr lang="en-US" smtClean="0">
              <a:effectLst/>
            </a:endParaRPr>
          </a:p>
          <a:p>
            <a:endParaRPr lang="en-US" smtClean="0">
              <a:effectLst/>
            </a:endParaRPr>
          </a:p>
          <a:p>
            <a:r>
              <a:rPr lang="en-US" smtClean="0">
                <a:effectLst/>
              </a:rPr>
              <a:t>Primary, cells want to metastasize, starting to metast, in prep stage for</a:t>
            </a:r>
            <a:r>
              <a:rPr lang="en-US" baseline="0" smtClean="0">
                <a:effectLst/>
              </a:rPr>
              <a:t> metast</a:t>
            </a:r>
            <a:endParaRPr lang="en-US" smtClean="0">
              <a:effectLst/>
            </a:endParaRPr>
          </a:p>
          <a:p>
            <a:r>
              <a:rPr lang="en-US" smtClean="0">
                <a:effectLst/>
              </a:rPr>
              <a:t>Once</a:t>
            </a:r>
            <a:r>
              <a:rPr lang="en-US" baseline="0" smtClean="0">
                <a:effectLst/>
              </a:rPr>
              <a:t> metastasized, they don’t want to much anymore, different state, no potential to further disseminate</a:t>
            </a:r>
          </a:p>
          <a:p>
            <a:endParaRPr lang="en-US" baseline="0" smtClean="0">
              <a:effectLst/>
            </a:endParaRPr>
          </a:p>
          <a:p>
            <a:r>
              <a:rPr lang="en-US" baseline="0" smtClean="0">
                <a:effectLst/>
              </a:rPr>
              <a:t>split</a:t>
            </a:r>
            <a:endParaRPr lang="en-US"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6</a:t>
            </a:fld>
            <a:endParaRPr lang="en-US"/>
          </a:p>
        </p:txBody>
      </p:sp>
    </p:spTree>
    <p:extLst>
      <p:ext uri="{BB962C8B-B14F-4D97-AF65-F5344CB8AC3E}">
        <p14:creationId xmlns:p14="http://schemas.microsoft.com/office/powerpoint/2010/main" val="346721516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mut.s1[which(mut.s1$met_potential == "low"), 2] and mut.s1[which(mut.s1$met_potential == "high"), 2] </a:t>
            </a:r>
          </a:p>
          <a:p>
            <a:r>
              <a:rPr lang="en-US" smtClean="0">
                <a:effectLst/>
              </a:rPr>
              <a:t>W = 108, </a:t>
            </a:r>
            <a:r>
              <a:rPr lang="en-US" b="1" smtClean="0">
                <a:effectLst/>
              </a:rPr>
              <a:t>p-value = 0.2353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63</a:t>
            </a:fld>
            <a:endParaRPr lang="en-US"/>
          </a:p>
        </p:txBody>
      </p:sp>
    </p:spTree>
    <p:extLst>
      <p:ext uri="{BB962C8B-B14F-4D97-AF65-F5344CB8AC3E}">
        <p14:creationId xmlns:p14="http://schemas.microsoft.com/office/powerpoint/2010/main" val="393622310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wt.s11[which(wt.s11$met_potential == "low"), 12] and wt.s11[which(wt.s11$met_potential == "high"), 12] </a:t>
            </a:r>
          </a:p>
          <a:p>
            <a:r>
              <a:rPr lang="en-US" smtClean="0">
                <a:effectLst/>
              </a:rPr>
              <a:t>W = 75, </a:t>
            </a:r>
            <a:r>
              <a:rPr lang="en-US" b="1" smtClean="0">
                <a:effectLst/>
              </a:rPr>
              <a:t>p-value = 0.8287</a:t>
            </a:r>
          </a:p>
          <a:p>
            <a:r>
              <a:rPr lang="en-US" smtClean="0">
                <a:effectLst/>
              </a:rPr>
              <a:t>alternative hypothesis: true location shift is not equal to 0 </a:t>
            </a:r>
            <a:r>
              <a:rPr lang="en-US" smtClean="0"/>
              <a:t/>
            </a:r>
            <a:br>
              <a:rPr lang="en-US" smtClean="0"/>
            </a:br>
            <a:r>
              <a:rPr lang="en-US" smtClean="0"/>
              <a:t/>
            </a:r>
            <a:br>
              <a:rPr lang="en-US" smtClean="0"/>
            </a:b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65</a:t>
            </a:fld>
            <a:endParaRPr lang="en-US"/>
          </a:p>
        </p:txBody>
      </p:sp>
    </p:spTree>
    <p:extLst>
      <p:ext uri="{BB962C8B-B14F-4D97-AF65-F5344CB8AC3E}">
        <p14:creationId xmlns:p14="http://schemas.microsoft.com/office/powerpoint/2010/main" val="255483335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mut.s11[which(mut.s11$met_potential == "low"), 12] and mut.s11[which(mut.s11$met_potential == "high"), 12] </a:t>
            </a:r>
          </a:p>
          <a:p>
            <a:r>
              <a:rPr lang="en-US" smtClean="0">
                <a:effectLst/>
              </a:rPr>
              <a:t>W = 145, </a:t>
            </a:r>
            <a:r>
              <a:rPr lang="en-US" b="1" smtClean="0"/>
              <a:t>p-value = 0.9368</a:t>
            </a:r>
            <a:r>
              <a:rPr lang="en-US" smtClean="0">
                <a:effectLst/>
              </a:rPr>
              <a:t>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66</a:t>
            </a:fld>
            <a:endParaRPr lang="en-US"/>
          </a:p>
        </p:txBody>
      </p:sp>
    </p:spTree>
    <p:extLst>
      <p:ext uri="{BB962C8B-B14F-4D97-AF65-F5344CB8AC3E}">
        <p14:creationId xmlns:p14="http://schemas.microsoft.com/office/powerpoint/2010/main" val="33485643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wt.s7[which(wt.s7$met_potential == "low"), 8] and wt.s7[which(wt.s7$met_potential == "high"), 8] </a:t>
            </a:r>
          </a:p>
          <a:p>
            <a:r>
              <a:rPr lang="en-US" smtClean="0">
                <a:effectLst/>
              </a:rPr>
              <a:t>W = 248, </a:t>
            </a:r>
            <a:r>
              <a:rPr lang="en-US" b="1" smtClean="0">
                <a:effectLst/>
              </a:rPr>
              <a:t>p-value = 0.6711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69</a:t>
            </a:fld>
            <a:endParaRPr lang="en-US"/>
          </a:p>
        </p:txBody>
      </p:sp>
    </p:spTree>
    <p:extLst>
      <p:ext uri="{BB962C8B-B14F-4D97-AF65-F5344CB8AC3E}">
        <p14:creationId xmlns:p14="http://schemas.microsoft.com/office/powerpoint/2010/main" val="54839120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mut.s7[which(mut.s7$met_potential == "low"), 8] and mut.s7[which(mut.s7$met_potential == "high"), 8] </a:t>
            </a:r>
          </a:p>
          <a:p>
            <a:r>
              <a:rPr lang="en-US" smtClean="0">
                <a:effectLst/>
              </a:rPr>
              <a:t>W = 163, </a:t>
            </a:r>
            <a:r>
              <a:rPr lang="en-US" b="1" smtClean="0">
                <a:effectLst/>
              </a:rPr>
              <a:t>p-value = 0.8587</a:t>
            </a:r>
            <a:r>
              <a:rPr lang="en-US" smtClean="0">
                <a:effectLst/>
              </a:rPr>
              <a:t>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70</a:t>
            </a:fld>
            <a:endParaRPr lang="en-US"/>
          </a:p>
        </p:txBody>
      </p:sp>
    </p:spTree>
    <p:extLst>
      <p:ext uri="{BB962C8B-B14F-4D97-AF65-F5344CB8AC3E}">
        <p14:creationId xmlns:p14="http://schemas.microsoft.com/office/powerpoint/2010/main" val="54846237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wt.s1[which(wt.s1$met_potential == "low"), 2] and wt.s1[which(wt.s1$met_potential == "high"), 2] </a:t>
            </a:r>
          </a:p>
          <a:p>
            <a:r>
              <a:rPr lang="en-US" smtClean="0">
                <a:effectLst/>
              </a:rPr>
              <a:t>W = 273, </a:t>
            </a:r>
            <a:r>
              <a:rPr lang="en-US" b="1" smtClean="0">
                <a:effectLst/>
              </a:rPr>
              <a:t>p-value = 0.9301 </a:t>
            </a:r>
          </a:p>
          <a:p>
            <a:r>
              <a:rPr lang="en-US" smtClean="0">
                <a:effectLst/>
              </a:rPr>
              <a:t>alternative hypothesis: true location shift is not equal to 0</a:t>
            </a:r>
          </a:p>
        </p:txBody>
      </p:sp>
      <p:sp>
        <p:nvSpPr>
          <p:cNvPr id="4" name="Slide Number Placeholder 3"/>
          <p:cNvSpPr>
            <a:spLocks noGrp="1"/>
          </p:cNvSpPr>
          <p:nvPr>
            <p:ph type="sldNum" sz="quarter" idx="10"/>
          </p:nvPr>
        </p:nvSpPr>
        <p:spPr/>
        <p:txBody>
          <a:bodyPr/>
          <a:lstStyle/>
          <a:p>
            <a:fld id="{014D3A7C-0B19-4A2D-8895-225FEA1D93B4}" type="slidenum">
              <a:rPr lang="en-US" smtClean="0"/>
              <a:t>72</a:t>
            </a:fld>
            <a:endParaRPr lang="en-US"/>
          </a:p>
        </p:txBody>
      </p:sp>
    </p:spTree>
    <p:extLst>
      <p:ext uri="{BB962C8B-B14F-4D97-AF65-F5344CB8AC3E}">
        <p14:creationId xmlns:p14="http://schemas.microsoft.com/office/powerpoint/2010/main" val="103539994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mut.s1[which(mut.s1$met_potential == "low"), 2] and mut.s1[which(mut.s1$met_potential == "high"), 2] </a:t>
            </a:r>
          </a:p>
          <a:p>
            <a:r>
              <a:rPr lang="en-US" smtClean="0">
                <a:effectLst/>
              </a:rPr>
              <a:t>W = 205, </a:t>
            </a:r>
            <a:r>
              <a:rPr lang="en-US" b="1" smtClean="0">
                <a:effectLst/>
              </a:rPr>
              <a:t>p-value = 0.6256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73</a:t>
            </a:fld>
            <a:endParaRPr lang="en-US"/>
          </a:p>
        </p:txBody>
      </p:sp>
    </p:spTree>
    <p:extLst>
      <p:ext uri="{BB962C8B-B14F-4D97-AF65-F5344CB8AC3E}">
        <p14:creationId xmlns:p14="http://schemas.microsoft.com/office/powerpoint/2010/main" val="159519319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wt.s11[which(wt.s11$met_potential == "low"), 12] and wt.s11[which(wt.s11$met_potential == "high"), 12] </a:t>
            </a:r>
          </a:p>
          <a:p>
            <a:r>
              <a:rPr lang="en-US" smtClean="0">
                <a:effectLst/>
              </a:rPr>
              <a:t>W = 260, </a:t>
            </a:r>
            <a:r>
              <a:rPr lang="en-US" b="1" smtClean="0">
                <a:effectLst/>
              </a:rPr>
              <a:t>p-value = 0.7541 </a:t>
            </a:r>
          </a:p>
          <a:p>
            <a:r>
              <a:rPr lang="en-US" smtClean="0">
                <a:effectLst/>
              </a:rPr>
              <a:t>alternative hypothesis: true location shift is not equal to 0</a:t>
            </a:r>
          </a:p>
        </p:txBody>
      </p:sp>
      <p:sp>
        <p:nvSpPr>
          <p:cNvPr id="4" name="Slide Number Placeholder 3"/>
          <p:cNvSpPr>
            <a:spLocks noGrp="1"/>
          </p:cNvSpPr>
          <p:nvPr>
            <p:ph type="sldNum" sz="quarter" idx="10"/>
          </p:nvPr>
        </p:nvSpPr>
        <p:spPr/>
        <p:txBody>
          <a:bodyPr/>
          <a:lstStyle/>
          <a:p>
            <a:fld id="{014D3A7C-0B19-4A2D-8895-225FEA1D93B4}" type="slidenum">
              <a:rPr lang="en-US" smtClean="0"/>
              <a:t>75</a:t>
            </a:fld>
            <a:endParaRPr lang="en-US"/>
          </a:p>
        </p:txBody>
      </p:sp>
    </p:spTree>
    <p:extLst>
      <p:ext uri="{BB962C8B-B14F-4D97-AF65-F5344CB8AC3E}">
        <p14:creationId xmlns:p14="http://schemas.microsoft.com/office/powerpoint/2010/main" val="119620834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Wilcoxon rank sum test with continuity correction </a:t>
            </a:r>
          </a:p>
          <a:p>
            <a:endParaRPr lang="en-US" smtClean="0">
              <a:effectLst/>
            </a:endParaRPr>
          </a:p>
          <a:p>
            <a:r>
              <a:rPr lang="en-US" smtClean="0">
                <a:effectLst/>
              </a:rPr>
              <a:t>data: mut.s11[which(mut.s11$met_potential == "low"), 12] and mut.s11[which(mut.s11$met_potential == "high"), 12] </a:t>
            </a:r>
          </a:p>
          <a:p>
            <a:r>
              <a:rPr lang="en-US" smtClean="0">
                <a:effectLst/>
              </a:rPr>
              <a:t>W = 170, </a:t>
            </a:r>
            <a:r>
              <a:rPr lang="en-US" b="1" smtClean="0">
                <a:effectLst/>
              </a:rPr>
              <a:t>p-value = 0.9281 </a:t>
            </a:r>
          </a:p>
          <a:p>
            <a:r>
              <a:rPr lang="en-US" smtClean="0">
                <a:effectLst/>
              </a:rPr>
              <a:t>alternative hypothesis: true location shift is not equal to 0</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76</a:t>
            </a:fld>
            <a:endParaRPr lang="en-US"/>
          </a:p>
        </p:txBody>
      </p:sp>
    </p:spTree>
    <p:extLst>
      <p:ext uri="{BB962C8B-B14F-4D97-AF65-F5344CB8AC3E}">
        <p14:creationId xmlns:p14="http://schemas.microsoft.com/office/powerpoint/2010/main" val="275942098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Outliers removed</a:t>
            </a:r>
            <a:r>
              <a:rPr lang="en-US" baseline="0" smtClean="0"/>
              <a:t> (&lt; 25%, &gt;75% percentile gene expression)</a:t>
            </a:r>
          </a:p>
        </p:txBody>
      </p:sp>
      <p:sp>
        <p:nvSpPr>
          <p:cNvPr id="4" name="Slide Number Placeholder 3"/>
          <p:cNvSpPr>
            <a:spLocks noGrp="1"/>
          </p:cNvSpPr>
          <p:nvPr>
            <p:ph type="sldNum" sz="quarter" idx="10"/>
          </p:nvPr>
        </p:nvSpPr>
        <p:spPr/>
        <p:txBody>
          <a:bodyPr/>
          <a:lstStyle/>
          <a:p>
            <a:fld id="{014D3A7C-0B19-4A2D-8895-225FEA1D93B4}" type="slidenum">
              <a:rPr lang="en-US" smtClean="0"/>
              <a:t>79</a:t>
            </a:fld>
            <a:endParaRPr lang="en-US"/>
          </a:p>
        </p:txBody>
      </p:sp>
    </p:spTree>
    <p:extLst>
      <p:ext uri="{BB962C8B-B14F-4D97-AF65-F5344CB8AC3E}">
        <p14:creationId xmlns:p14="http://schemas.microsoft.com/office/powerpoint/2010/main" val="24791273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General genes for invasion</a:t>
            </a:r>
            <a:r>
              <a:rPr lang="en-US" b="1" baseline="0" smtClean="0"/>
              <a:t> and metastasis - </a:t>
            </a:r>
            <a:r>
              <a:rPr lang="en-US" b="1" smtClean="0"/>
              <a:t>27 gene</a:t>
            </a:r>
          </a:p>
          <a:p>
            <a:r>
              <a:rPr lang="en-US" smtClean="0"/>
              <a:t>MMP1	MMP2 	MMP3 	MMP7 	MMP9 	MMP10 	MMP11 	MMP12 	MMP13 	MMP14 </a:t>
            </a:r>
          </a:p>
          <a:p>
            <a:r>
              <a:rPr lang="en-US" smtClean="0"/>
              <a:t>MMP15	MMP16	MMP17 	MMP19 	MMP21 	MMP23B 	MMP24 	MMP25 	MMP26 	MMP27 </a:t>
            </a:r>
          </a:p>
          <a:p>
            <a:r>
              <a:rPr lang="en-US" smtClean="0"/>
              <a:t>MMP28	ITGB3	ITGAV 	PTK2 	CDH1 	SPARC 	WFDC2</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7</a:t>
            </a:fld>
            <a:endParaRPr lang="en-US"/>
          </a:p>
        </p:txBody>
      </p:sp>
    </p:spTree>
    <p:extLst>
      <p:ext uri="{BB962C8B-B14F-4D97-AF65-F5344CB8AC3E}">
        <p14:creationId xmlns:p14="http://schemas.microsoft.com/office/powerpoint/2010/main" val="29316123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effectLst/>
              </a:rPr>
              <a:t>ANOVA</a:t>
            </a:r>
          </a:p>
          <a:p>
            <a:r>
              <a:rPr lang="en-US" smtClean="0">
                <a:effectLst/>
              </a:rPr>
              <a:t>	Df 	Sum Sq 	Mean Sq 	F value 	</a:t>
            </a:r>
            <a:r>
              <a:rPr lang="en-US" b="1" smtClean="0">
                <a:effectLst/>
              </a:rPr>
              <a:t>Pr(&gt;F) </a:t>
            </a:r>
          </a:p>
          <a:p>
            <a:r>
              <a:rPr lang="en-US" smtClean="0">
                <a:effectLst/>
              </a:rPr>
              <a:t>stage 	3 	1.48 	0.4934 	1.016 	</a:t>
            </a:r>
            <a:r>
              <a:rPr lang="en-US" b="1" smtClean="0">
                <a:effectLst/>
              </a:rPr>
              <a:t>0.389 </a:t>
            </a:r>
          </a:p>
          <a:p>
            <a:r>
              <a:rPr lang="en-US" smtClean="0">
                <a:effectLst/>
              </a:rPr>
              <a:t>Residuals 	94 	45.67 	0.4858 </a:t>
            </a:r>
          </a:p>
          <a:p>
            <a:endParaRPr lang="en-US" smtClean="0">
              <a:effectLst/>
            </a:endParaRPr>
          </a:p>
        </p:txBody>
      </p:sp>
      <p:sp>
        <p:nvSpPr>
          <p:cNvPr id="4" name="Slide Number Placeholder 3"/>
          <p:cNvSpPr>
            <a:spLocks noGrp="1"/>
          </p:cNvSpPr>
          <p:nvPr>
            <p:ph type="sldNum" sz="quarter" idx="10"/>
          </p:nvPr>
        </p:nvSpPr>
        <p:spPr/>
        <p:txBody>
          <a:bodyPr/>
          <a:lstStyle/>
          <a:p>
            <a:fld id="{014D3A7C-0B19-4A2D-8895-225FEA1D93B4}" type="slidenum">
              <a:rPr lang="en-US" smtClean="0"/>
              <a:t>8</a:t>
            </a:fld>
            <a:endParaRPr lang="en-US"/>
          </a:p>
        </p:txBody>
      </p:sp>
    </p:spTree>
    <p:extLst>
      <p:ext uri="{BB962C8B-B14F-4D97-AF65-F5344CB8AC3E}">
        <p14:creationId xmlns:p14="http://schemas.microsoft.com/office/powerpoint/2010/main" val="22419604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ANOVA</a:t>
            </a:r>
          </a:p>
          <a:p>
            <a:r>
              <a:rPr lang="en-US" smtClean="0">
                <a:effectLst/>
              </a:rPr>
              <a:t>	Df 	Sum Sq 	Mean Sq 	F value 	</a:t>
            </a:r>
            <a:r>
              <a:rPr lang="en-US" b="1" smtClean="0">
                <a:effectLst/>
              </a:rPr>
              <a:t>Pr(&gt;F) </a:t>
            </a:r>
          </a:p>
          <a:p>
            <a:r>
              <a:rPr lang="en-US" smtClean="0">
                <a:effectLst/>
              </a:rPr>
              <a:t>stage 	3 	1.42 	0.4738 	0.934 	</a:t>
            </a:r>
            <a:r>
              <a:rPr lang="en-US" b="1" smtClean="0">
                <a:effectLst/>
              </a:rPr>
              <a:t>0.425 </a:t>
            </a:r>
          </a:p>
          <a:p>
            <a:r>
              <a:rPr lang="en-US" smtClean="0">
                <a:effectLst/>
              </a:rPr>
              <a:t>Residuals 	305 	154.80 	0.5075 </a:t>
            </a:r>
            <a:endParaRPr lang="en-US"/>
          </a:p>
        </p:txBody>
      </p:sp>
      <p:sp>
        <p:nvSpPr>
          <p:cNvPr id="4" name="Slide Number Placeholder 3"/>
          <p:cNvSpPr>
            <a:spLocks noGrp="1"/>
          </p:cNvSpPr>
          <p:nvPr>
            <p:ph type="sldNum" sz="quarter" idx="10"/>
          </p:nvPr>
        </p:nvSpPr>
        <p:spPr/>
        <p:txBody>
          <a:bodyPr/>
          <a:lstStyle/>
          <a:p>
            <a:fld id="{014D3A7C-0B19-4A2D-8895-225FEA1D93B4}" type="slidenum">
              <a:rPr lang="en-US" smtClean="0"/>
              <a:t>9</a:t>
            </a:fld>
            <a:endParaRPr lang="en-US"/>
          </a:p>
        </p:txBody>
      </p:sp>
    </p:spTree>
    <p:extLst>
      <p:ext uri="{BB962C8B-B14F-4D97-AF65-F5344CB8AC3E}">
        <p14:creationId xmlns:p14="http://schemas.microsoft.com/office/powerpoint/2010/main" val="32651580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smtClean="0"/>
              <a:t>SKCM TP</a:t>
            </a:r>
          </a:p>
          <a:p>
            <a:r>
              <a:rPr lang="en-US" smtClean="0">
                <a:effectLst/>
              </a:rPr>
              <a:t>Welch Two Sample t-test </a:t>
            </a:r>
          </a:p>
          <a:p>
            <a:r>
              <a:rPr lang="en-US" smtClean="0">
                <a:effectLst/>
              </a:rPr>
              <a:t>data: tp.skcm.metscore.stage.early$met_score and tp.skcm.metscore.stage.late$met_score </a:t>
            </a:r>
          </a:p>
          <a:p>
            <a:r>
              <a:rPr lang="en-US" smtClean="0">
                <a:effectLst/>
              </a:rPr>
              <a:t>t = 0.36297, df = 55.404, </a:t>
            </a:r>
            <a:r>
              <a:rPr lang="en-US" b="1" smtClean="0">
                <a:effectLst/>
              </a:rPr>
              <a:t>p-value = 0.718 </a:t>
            </a:r>
          </a:p>
          <a:p>
            <a:r>
              <a:rPr lang="en-US" smtClean="0">
                <a:effectLst/>
              </a:rPr>
              <a:t>alternative hypothesis: true difference in means is not equal to 0 </a:t>
            </a:r>
          </a:p>
          <a:p>
            <a:r>
              <a:rPr lang="en-US" smtClean="0">
                <a:effectLst/>
              </a:rPr>
              <a:t>95 percent confidence interval: -0.2521300 0.3636851 </a:t>
            </a:r>
          </a:p>
          <a:p>
            <a:r>
              <a:rPr lang="en-US" smtClean="0">
                <a:effectLst/>
              </a:rPr>
              <a:t>sample estimates: </a:t>
            </a:r>
          </a:p>
          <a:p>
            <a:r>
              <a:rPr lang="en-US" smtClean="0">
                <a:effectLst/>
              </a:rPr>
              <a:t>mean of x mean of y </a:t>
            </a:r>
          </a:p>
          <a:p>
            <a:r>
              <a:rPr lang="en-US" smtClean="0">
                <a:effectLst/>
              </a:rPr>
              <a:t>7.742203 7.686425 </a:t>
            </a:r>
          </a:p>
          <a:p>
            <a:endParaRPr lang="en-US" smtClean="0">
              <a:effectLst/>
            </a:endParaRPr>
          </a:p>
          <a:p>
            <a:r>
              <a:rPr lang="en-US" b="1" smtClean="0">
                <a:effectLst/>
              </a:rPr>
              <a:t>SKCM TM</a:t>
            </a:r>
          </a:p>
          <a:p>
            <a:r>
              <a:rPr lang="en-US" smtClean="0">
                <a:effectLst/>
              </a:rPr>
              <a:t>Welch Two Sample t-test </a:t>
            </a:r>
          </a:p>
          <a:p>
            <a:r>
              <a:rPr lang="en-US" smtClean="0">
                <a:effectLst/>
              </a:rPr>
              <a:t>data: tm.skcm.metscore.stage.early$met_score and tm.skcm.metscore.stage.late$met_score </a:t>
            </a:r>
          </a:p>
          <a:p>
            <a:r>
              <a:rPr lang="en-US" smtClean="0">
                <a:effectLst/>
              </a:rPr>
              <a:t>t = -1.5593, df = 297.01, </a:t>
            </a:r>
            <a:r>
              <a:rPr lang="en-US" b="1" smtClean="0">
                <a:effectLst/>
              </a:rPr>
              <a:t>p-value = 0.12 </a:t>
            </a:r>
          </a:p>
          <a:p>
            <a:r>
              <a:rPr lang="en-US" smtClean="0">
                <a:effectLst/>
              </a:rPr>
              <a:t>alternative hypothesis: true difference in means is not equal to 0 </a:t>
            </a:r>
          </a:p>
          <a:p>
            <a:r>
              <a:rPr lang="en-US" smtClean="0">
                <a:effectLst/>
              </a:rPr>
              <a:t>95 percent confidence interval: -0.28659202 0.03320864 </a:t>
            </a:r>
          </a:p>
          <a:p>
            <a:r>
              <a:rPr lang="en-US" smtClean="0">
                <a:effectLst/>
              </a:rPr>
              <a:t>sample estimates: mean of x mean of y </a:t>
            </a:r>
          </a:p>
          <a:p>
            <a:r>
              <a:rPr lang="en-US" smtClean="0">
                <a:effectLst/>
              </a:rPr>
              <a:t>7.408543 7.535235 </a:t>
            </a:r>
            <a:endParaRPr lang="en-US" b="0"/>
          </a:p>
        </p:txBody>
      </p:sp>
      <p:sp>
        <p:nvSpPr>
          <p:cNvPr id="4" name="Slide Number Placeholder 3"/>
          <p:cNvSpPr>
            <a:spLocks noGrp="1"/>
          </p:cNvSpPr>
          <p:nvPr>
            <p:ph type="sldNum" sz="quarter" idx="10"/>
          </p:nvPr>
        </p:nvSpPr>
        <p:spPr/>
        <p:txBody>
          <a:bodyPr/>
          <a:lstStyle/>
          <a:p>
            <a:fld id="{014D3A7C-0B19-4A2D-8895-225FEA1D93B4}" type="slidenum">
              <a:rPr lang="en-US" smtClean="0"/>
              <a:t>10</a:t>
            </a:fld>
            <a:endParaRPr lang="en-US"/>
          </a:p>
        </p:txBody>
      </p:sp>
    </p:spTree>
    <p:extLst>
      <p:ext uri="{BB962C8B-B14F-4D97-AF65-F5344CB8AC3E}">
        <p14:creationId xmlns:p14="http://schemas.microsoft.com/office/powerpoint/2010/main" val="12943653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2D18C674-62BC-433D-97B7-15F1B050534E}" type="datetimeFigureOut">
              <a:rPr lang="en-US" smtClean="0"/>
              <a:t>8/11/2018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27642540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18C674-62BC-433D-97B7-15F1B050534E}" type="datetimeFigureOut">
              <a:rPr lang="en-US" smtClean="0"/>
              <a:t>8/11/2018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30095449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18C674-62BC-433D-97B7-15F1B050534E}" type="datetimeFigureOut">
              <a:rPr lang="en-US" smtClean="0"/>
              <a:t>8/11/2018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299893174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D18C674-62BC-433D-97B7-15F1B050534E}" type="datetimeFigureOut">
              <a:rPr lang="en-US" smtClean="0"/>
              <a:t>8/11/2018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26728719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normAutofit/>
          </a:bodyPr>
          <a:lstStyle>
            <a:lvl1pPr marL="0" indent="0">
              <a:buNone/>
              <a:defRPr sz="40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2D18C674-62BC-433D-97B7-15F1B050534E}" type="datetimeFigureOut">
              <a:rPr lang="en-US" smtClean="0"/>
              <a:t>8/11/2018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291951166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2D18C674-62BC-433D-97B7-15F1B050534E}" type="datetimeFigureOut">
              <a:rPr lang="en-US" smtClean="0"/>
              <a:t>8/11/2018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553896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839788" y="1220607"/>
            <a:ext cx="5157787" cy="46055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839788" y="1847850"/>
            <a:ext cx="5157787" cy="43418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221900"/>
            <a:ext cx="5183188" cy="4592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1847850"/>
            <a:ext cx="5183188" cy="434181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2D18C674-62BC-433D-97B7-15F1B050534E}" type="datetimeFigureOut">
              <a:rPr lang="en-US" smtClean="0"/>
              <a:t>8/11/2018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1A2F4806-2714-4E3B-A3A1-AF5663ED7BF1}" type="slidenum">
              <a:rPr lang="en-US" smtClean="0"/>
              <a:t>‹#›</a:t>
            </a:fld>
            <a:endParaRPr lang="en-US"/>
          </a:p>
        </p:txBody>
      </p:sp>
      <p:sp>
        <p:nvSpPr>
          <p:cNvPr id="12" name="Title Placeholder 1"/>
          <p:cNvSpPr>
            <a:spLocks noGrp="1"/>
          </p:cNvSpPr>
          <p:nvPr>
            <p:ph type="title"/>
          </p:nvPr>
        </p:nvSpPr>
        <p:spPr>
          <a:xfrm>
            <a:off x="838200" y="365126"/>
            <a:ext cx="10515600" cy="759732"/>
          </a:xfrm>
          <a:prstGeom prst="rect">
            <a:avLst/>
          </a:prstGeom>
        </p:spPr>
        <p:txBody>
          <a:bodyPr vert="horz" lIns="91440" tIns="45720" rIns="91440" bIns="45720" rtlCol="0" anchor="ctr">
            <a:normAutofit/>
          </a:bodyPr>
          <a:lstStyle/>
          <a:p>
            <a:r>
              <a:rPr lang="en-US" smtClean="0"/>
              <a:t>Click to edit Master title style</a:t>
            </a:r>
            <a:endParaRPr lang="en-US"/>
          </a:p>
        </p:txBody>
      </p:sp>
    </p:spTree>
    <p:extLst>
      <p:ext uri="{BB962C8B-B14F-4D97-AF65-F5344CB8AC3E}">
        <p14:creationId xmlns:p14="http://schemas.microsoft.com/office/powerpoint/2010/main" val="771895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2D18C674-62BC-433D-97B7-15F1B050534E}" type="datetimeFigureOut">
              <a:rPr lang="en-US" smtClean="0"/>
              <a:t>8/11/2018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20143348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18C674-62BC-433D-97B7-15F1B050534E}" type="datetimeFigureOut">
              <a:rPr lang="en-US" smtClean="0"/>
              <a:t>8/11/2018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14828943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D18C674-62BC-433D-97B7-15F1B050534E}" type="datetimeFigureOut">
              <a:rPr lang="en-US" smtClean="0"/>
              <a:t>8/11/2018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914260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2D18C674-62BC-433D-97B7-15F1B050534E}" type="datetimeFigureOut">
              <a:rPr lang="en-US" smtClean="0"/>
              <a:t>8/11/2018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1A2F4806-2714-4E3B-A3A1-AF5663ED7BF1}" type="slidenum">
              <a:rPr lang="en-US" smtClean="0"/>
              <a:t>‹#›</a:t>
            </a:fld>
            <a:endParaRPr lang="en-US"/>
          </a:p>
        </p:txBody>
      </p:sp>
    </p:spTree>
    <p:extLst>
      <p:ext uri="{BB962C8B-B14F-4D97-AF65-F5344CB8AC3E}">
        <p14:creationId xmlns:p14="http://schemas.microsoft.com/office/powerpoint/2010/main" val="15543403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6"/>
            <a:ext cx="10515600" cy="759732"/>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211943"/>
            <a:ext cx="10515600" cy="496502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D18C674-62BC-433D-97B7-15F1B050534E}" type="datetimeFigureOut">
              <a:rPr lang="en-US" smtClean="0"/>
              <a:t>8/11/2018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2F4806-2714-4E3B-A3A1-AF5663ED7BF1}" type="slidenum">
              <a:rPr lang="en-US" smtClean="0"/>
              <a:t>‹#›</a:t>
            </a:fld>
            <a:endParaRPr lang="en-US"/>
          </a:p>
        </p:txBody>
      </p:sp>
    </p:spTree>
    <p:extLst>
      <p:ext uri="{BB962C8B-B14F-4D97-AF65-F5344CB8AC3E}">
        <p14:creationId xmlns:p14="http://schemas.microsoft.com/office/powerpoint/2010/main" val="192440970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tif"/><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8.tif"/></Relationships>
</file>

<file path=ppt/slides/_rels/slide11.xml.rels><?xml version="1.0" encoding="UTF-8" standalone="yes"?>
<Relationships xmlns="http://schemas.openxmlformats.org/package/2006/relationships"><Relationship Id="rId3" Type="http://schemas.openxmlformats.org/officeDocument/2006/relationships/image" Target="../media/image9.tif"/><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tif"/><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1.tif"/><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3.tif"/><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tif"/><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5.tif"/><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6.tif"/><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tif"/><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tif"/><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19.tif"/></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0.tif"/></Relationships>
</file>

<file path=ppt/slides/_rels/slide26.xml.rels><?xml version="1.0" encoding="UTF-8" standalone="yes"?>
<Relationships xmlns="http://schemas.openxmlformats.org/package/2006/relationships"><Relationship Id="rId3" Type="http://schemas.openxmlformats.org/officeDocument/2006/relationships/image" Target="../media/image21.tif"/><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22.tif"/></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23.tif"/><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4.tif"/><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tif"/><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26.tiff"/></Relationships>
</file>

<file path=ppt/slides/_rels/slide33.xml.rels><?xml version="1.0" encoding="UTF-8" standalone="yes"?>
<Relationships xmlns="http://schemas.openxmlformats.org/package/2006/relationships"><Relationship Id="rId3" Type="http://schemas.openxmlformats.org/officeDocument/2006/relationships/image" Target="../media/image27.tif"/><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28.tiff"/></Relationships>
</file>

<file path=ppt/slides/_rels/slide34.xml.rels><?xml version="1.0" encoding="UTF-8" standalone="yes"?>
<Relationships xmlns="http://schemas.openxmlformats.org/package/2006/relationships"><Relationship Id="rId3" Type="http://schemas.openxmlformats.org/officeDocument/2006/relationships/image" Target="../media/image29.tif"/><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0.tiff"/></Relationships>
</file>

<file path=ppt/slides/_rels/slide35.xml.rels><?xml version="1.0" encoding="UTF-8" standalone="yes"?>
<Relationships xmlns="http://schemas.openxmlformats.org/package/2006/relationships"><Relationship Id="rId3" Type="http://schemas.openxmlformats.org/officeDocument/2006/relationships/image" Target="../media/image31.tif"/><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32.tiff"/></Relationships>
</file>

<file path=ppt/slides/_rels/slide36.xml.rels><?xml version="1.0" encoding="UTF-8" standalone="yes"?>
<Relationships xmlns="http://schemas.openxmlformats.org/package/2006/relationships"><Relationship Id="rId3" Type="http://schemas.openxmlformats.org/officeDocument/2006/relationships/image" Target="../media/image33.tif"/><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34.tiff"/></Relationships>
</file>

<file path=ppt/slides/_rels/slide37.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35.t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37.tif"/><Relationship Id="rId2" Type="http://schemas.openxmlformats.org/officeDocument/2006/relationships/notesSlide" Target="../notesSlides/notesSlide33.xml"/><Relationship Id="rId1" Type="http://schemas.openxmlformats.org/officeDocument/2006/relationships/slideLayout" Target="../slideLayouts/slideLayout7.xml"/><Relationship Id="rId4" Type="http://schemas.openxmlformats.org/officeDocument/2006/relationships/image" Target="../media/image38.tif"/></Relationships>
</file>

<file path=ppt/slides/_rels/slide41.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40.ti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1.tif"/><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42.tif"/><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44.xml"/><Relationship Id="rId1" Type="http://schemas.openxmlformats.org/officeDocument/2006/relationships/slideLayout" Target="../slideLayouts/slideLayout7.xml"/><Relationship Id="rId4" Type="http://schemas.openxmlformats.org/officeDocument/2006/relationships/image" Target="../media/image47.tif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48.tif"/><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49.tif"/></Relationships>
</file>

<file path=ppt/slides/_rels/slide6.xml.rels><?xml version="1.0" encoding="UTF-8" standalone="yes"?>
<Relationships xmlns="http://schemas.openxmlformats.org/package/2006/relationships"><Relationship Id="rId3" Type="http://schemas.openxmlformats.org/officeDocument/2006/relationships/image" Target="../media/image4.tif"/><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0.ti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51.tif"/></Relationships>
</file>

<file path=ppt/slides/_rels/slide61.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53.tiff"/></Relationships>
</file>

<file path=ppt/slides/_rels/slide62.xml.rels><?xml version="1.0" encoding="UTF-8" standalone="yes"?>
<Relationships xmlns="http://schemas.openxmlformats.org/package/2006/relationships"><Relationship Id="rId3" Type="http://schemas.openxmlformats.org/officeDocument/2006/relationships/image" Target="../media/image54.tiff"/><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55.tif"/></Relationships>
</file>

<file path=ppt/slides/_rels/slide63.xml.rels><?xml version="1.0" encoding="UTF-8" standalone="yes"?>
<Relationships xmlns="http://schemas.openxmlformats.org/package/2006/relationships"><Relationship Id="rId3" Type="http://schemas.openxmlformats.org/officeDocument/2006/relationships/image" Target="../media/image56.tif"/><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57.tif"/></Relationships>
</file>

<file path=ppt/slides/_rels/slide64.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image" Target="../media/image58.tiff"/><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60.tiff"/><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61.tiff"/></Relationships>
</file>

<file path=ppt/slides/_rels/slide66.xml.rels><?xml version="1.0" encoding="UTF-8" standalone="yes"?>
<Relationships xmlns="http://schemas.openxmlformats.org/package/2006/relationships"><Relationship Id="rId3" Type="http://schemas.openxmlformats.org/officeDocument/2006/relationships/image" Target="../media/image62.tiff"/><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63.tiff"/></Relationships>
</file>

<file path=ppt/slides/_rels/slide67.xml.rels><?xml version="1.0" encoding="UTF-8" standalone="yes"?>
<Relationships xmlns="http://schemas.openxmlformats.org/package/2006/relationships"><Relationship Id="rId3" Type="http://schemas.openxmlformats.org/officeDocument/2006/relationships/image" Target="../media/image65.tiff"/><Relationship Id="rId2" Type="http://schemas.openxmlformats.org/officeDocument/2006/relationships/image" Target="../media/image64.tiff"/><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66.tif"/><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67.tif"/></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68.tiff"/><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69.tif"/></Relationships>
</file>

<file path=ppt/slides/_rels/slide71.xml.rels><?xml version="1.0" encoding="UTF-8" standalone="yes"?>
<Relationships xmlns="http://schemas.openxmlformats.org/package/2006/relationships"><Relationship Id="rId3" Type="http://schemas.openxmlformats.org/officeDocument/2006/relationships/image" Target="../media/image71.tiff"/><Relationship Id="rId2" Type="http://schemas.openxmlformats.org/officeDocument/2006/relationships/image" Target="../media/image70.tiff"/><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3.tiff"/></Relationships>
</file>

<file path=ppt/slides/_rels/slide73.xml.rels><?xml version="1.0" encoding="UTF-8" standalone="yes"?>
<Relationships xmlns="http://schemas.openxmlformats.org/package/2006/relationships"><Relationship Id="rId3" Type="http://schemas.openxmlformats.org/officeDocument/2006/relationships/image" Target="../media/image74.tif"/><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5.tiff"/></Relationships>
</file>

<file path=ppt/slides/_rels/slide74.xml.rels><?xml version="1.0" encoding="UTF-8" standalone="yes"?>
<Relationships xmlns="http://schemas.openxmlformats.org/package/2006/relationships"><Relationship Id="rId3" Type="http://schemas.openxmlformats.org/officeDocument/2006/relationships/image" Target="../media/image77.tiff"/><Relationship Id="rId2" Type="http://schemas.openxmlformats.org/officeDocument/2006/relationships/image" Target="../media/image76.tif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78.tiff"/><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9.tif"/></Relationships>
</file>

<file path=ppt/slides/_rels/slide76.xml.rels><?xml version="1.0" encoding="UTF-8" standalone="yes"?>
<Relationships xmlns="http://schemas.openxmlformats.org/package/2006/relationships"><Relationship Id="rId3" Type="http://schemas.openxmlformats.org/officeDocument/2006/relationships/image" Target="../media/image80.tiff"/><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81.tiff"/></Relationships>
</file>

<file path=ppt/slides/_rels/slide77.xml.rels><?xml version="1.0" encoding="UTF-8" standalone="yes"?>
<Relationships xmlns="http://schemas.openxmlformats.org/package/2006/relationships"><Relationship Id="rId3" Type="http://schemas.openxmlformats.org/officeDocument/2006/relationships/image" Target="../media/image83.tiff"/><Relationship Id="rId2" Type="http://schemas.openxmlformats.org/officeDocument/2006/relationships/image" Target="../media/image82.tif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3" Type="http://schemas.openxmlformats.org/officeDocument/2006/relationships/image" Target="../media/image84.tiff"/><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tif"/><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6.tif"/><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normAutofit/>
          </a:bodyPr>
          <a:lstStyle/>
          <a:p>
            <a:r>
              <a:rPr lang="en-US" sz="2800" smtClean="0">
                <a:solidFill>
                  <a:schemeClr val="bg1">
                    <a:lumMod val="50000"/>
                  </a:schemeClr>
                </a:solidFill>
              </a:rPr>
              <a:t>2. METASTATIC SCORING</a:t>
            </a:r>
            <a:endParaRPr lang="en-US" sz="2800">
              <a:solidFill>
                <a:schemeClr val="bg1">
                  <a:lumMod val="50000"/>
                </a:schemeClr>
              </a:solidFill>
            </a:endParaRPr>
          </a:p>
        </p:txBody>
      </p:sp>
      <p:sp>
        <p:nvSpPr>
          <p:cNvPr id="2" name="Title 1"/>
          <p:cNvSpPr>
            <a:spLocks noGrp="1"/>
          </p:cNvSpPr>
          <p:nvPr>
            <p:ph type="ctrTitle"/>
          </p:nvPr>
        </p:nvSpPr>
        <p:spPr/>
        <p:txBody>
          <a:bodyPr/>
          <a:lstStyle/>
          <a:p>
            <a:r>
              <a:rPr lang="en-US" smtClean="0"/>
              <a:t>Project figures</a:t>
            </a:r>
            <a:endParaRPr lang="en-US"/>
          </a:p>
        </p:txBody>
      </p:sp>
    </p:spTree>
    <p:extLst>
      <p:ext uri="{BB962C8B-B14F-4D97-AF65-F5344CB8AC3E}">
        <p14:creationId xmlns:p14="http://schemas.microsoft.com/office/powerpoint/2010/main" val="35835935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31422"/>
            <a:ext cx="5688815" cy="6826578"/>
          </a:xfrm>
          <a:prstGeom prst="rect">
            <a:avLst/>
          </a:prstGeom>
        </p:spPr>
      </p:pic>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56040" y="48544"/>
            <a:ext cx="5688632" cy="6826358"/>
          </a:xfrm>
          <a:prstGeom prst="rect">
            <a:avLst/>
          </a:prstGeom>
        </p:spPr>
      </p:pic>
    </p:spTree>
    <p:extLst>
      <p:ext uri="{BB962C8B-B14F-4D97-AF65-F5344CB8AC3E}">
        <p14:creationId xmlns:p14="http://schemas.microsoft.com/office/powerpoint/2010/main" val="34980426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3220" y="-27384"/>
            <a:ext cx="9144345" cy="6858259"/>
          </a:xfrm>
          <a:prstGeom prst="rect">
            <a:avLst/>
          </a:prstGeom>
        </p:spPr>
      </p:pic>
    </p:spTree>
    <p:extLst>
      <p:ext uri="{BB962C8B-B14F-4D97-AF65-F5344CB8AC3E}">
        <p14:creationId xmlns:p14="http://schemas.microsoft.com/office/powerpoint/2010/main" val="35320197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56158" y="0"/>
            <a:ext cx="5688632" cy="6826358"/>
          </a:xfrm>
          <a:prstGeom prst="rect">
            <a:avLst/>
          </a:prstGeom>
        </p:spPr>
      </p:pic>
    </p:spTree>
    <p:extLst>
      <p:ext uri="{BB962C8B-B14F-4D97-AF65-F5344CB8AC3E}">
        <p14:creationId xmlns:p14="http://schemas.microsoft.com/office/powerpoint/2010/main" val="13212901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scoring: </a:t>
            </a:r>
            <a:br>
              <a:rPr lang="en-US" smtClean="0"/>
            </a:br>
            <a:r>
              <a:rPr lang="en-US" sz="4800" smtClean="0"/>
              <a:t>Significantly differentially expressed genes SKCM TP vs. TM</a:t>
            </a:r>
            <a:endParaRPr lang="en-US"/>
          </a:p>
        </p:txBody>
      </p:sp>
      <p:sp>
        <p:nvSpPr>
          <p:cNvPr id="3" name="Text Placeholder 2"/>
          <p:cNvSpPr>
            <a:spLocks noGrp="1"/>
          </p:cNvSpPr>
          <p:nvPr>
            <p:ph type="body" idx="1"/>
          </p:nvPr>
        </p:nvSpPr>
        <p:spPr/>
        <p:txBody>
          <a:bodyPr/>
          <a:lstStyle/>
          <a:p>
            <a:r>
              <a:rPr lang="en-US" smtClean="0"/>
              <a:t>OVERVIEW</a:t>
            </a:r>
          </a:p>
        </p:txBody>
      </p:sp>
    </p:spTree>
    <p:extLst>
      <p:ext uri="{BB962C8B-B14F-4D97-AF65-F5344CB8AC3E}">
        <p14:creationId xmlns:p14="http://schemas.microsoft.com/office/powerpoint/2010/main" val="29431961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Metastasis gene list selection</a:t>
            </a:r>
            <a:endParaRPr lang="en-US"/>
          </a:p>
        </p:txBody>
      </p:sp>
      <p:grpSp>
        <p:nvGrpSpPr>
          <p:cNvPr id="20" name="Group 19"/>
          <p:cNvGrpSpPr/>
          <p:nvPr/>
        </p:nvGrpSpPr>
        <p:grpSpPr>
          <a:xfrm>
            <a:off x="2855640" y="2276872"/>
            <a:ext cx="6650336" cy="1963784"/>
            <a:chOff x="2043905" y="2289966"/>
            <a:chExt cx="8116095" cy="2396610"/>
          </a:xfrm>
        </p:grpSpPr>
        <p:sp>
          <p:nvSpPr>
            <p:cNvPr id="12" name="TextBox 11"/>
            <p:cNvSpPr txBox="1"/>
            <p:nvPr/>
          </p:nvSpPr>
          <p:spPr>
            <a:xfrm>
              <a:off x="2043905" y="2924945"/>
              <a:ext cx="2119784" cy="1163598"/>
            </a:xfrm>
            <a:prstGeom prst="roundRect">
              <a:avLst/>
            </a:prstGeom>
            <a:solidFill>
              <a:schemeClr val="tx2">
                <a:lumMod val="75000"/>
              </a:schemeClr>
            </a:solidFill>
            <a:ln>
              <a:solidFill>
                <a:schemeClr val="tx2"/>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smtClean="0">
                  <a:solidFill>
                    <a:schemeClr val="bg1"/>
                  </a:solidFill>
                </a:rPr>
                <a:t>cBioportal and literature</a:t>
              </a:r>
            </a:p>
            <a:p>
              <a:pPr algn="ctr"/>
              <a:r>
                <a:rPr lang="en-US" sz="1600" b="1" smtClean="0">
                  <a:solidFill>
                    <a:schemeClr val="bg1"/>
                  </a:solidFill>
                </a:rPr>
                <a:t>119 genes</a:t>
              </a:r>
              <a:endParaRPr lang="en-US" sz="1600" b="1">
                <a:solidFill>
                  <a:schemeClr val="bg1"/>
                </a:solidFill>
              </a:endParaRPr>
            </a:p>
          </p:txBody>
        </p:sp>
        <p:sp>
          <p:nvSpPr>
            <p:cNvPr id="13" name="TextBox 12"/>
            <p:cNvSpPr txBox="1"/>
            <p:nvPr/>
          </p:nvSpPr>
          <p:spPr>
            <a:xfrm>
              <a:off x="5036108" y="2924945"/>
              <a:ext cx="2119784" cy="1163598"/>
            </a:xfrm>
            <a:prstGeom prst="roundRect">
              <a:avLst/>
            </a:prstGeom>
            <a:solidFill>
              <a:schemeClr val="tx2">
                <a:lumMod val="60000"/>
                <a:lumOff val="40000"/>
              </a:schemeClr>
            </a:solidFill>
            <a:ln>
              <a:solidFill>
                <a:schemeClr val="tx2">
                  <a:lumMod val="60000"/>
                  <a:lumOff val="40000"/>
                </a:schemeClr>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smtClean="0">
                  <a:solidFill>
                    <a:schemeClr val="bg1"/>
                  </a:solidFill>
                </a:rPr>
                <a:t>Differentially expressed</a:t>
              </a:r>
            </a:p>
            <a:p>
              <a:pPr algn="ctr"/>
              <a:r>
                <a:rPr lang="en-US" sz="1600" b="1" smtClean="0">
                  <a:solidFill>
                    <a:schemeClr val="bg1"/>
                  </a:solidFill>
                </a:rPr>
                <a:t>63 genes</a:t>
              </a:r>
              <a:endParaRPr lang="en-US" sz="1600" b="1">
                <a:solidFill>
                  <a:schemeClr val="bg1"/>
                </a:solidFill>
              </a:endParaRPr>
            </a:p>
          </p:txBody>
        </p:sp>
        <p:sp>
          <p:nvSpPr>
            <p:cNvPr id="14" name="TextBox 13"/>
            <p:cNvSpPr txBox="1"/>
            <p:nvPr/>
          </p:nvSpPr>
          <p:spPr>
            <a:xfrm>
              <a:off x="8028311" y="2289966"/>
              <a:ext cx="2119784" cy="1163598"/>
            </a:xfrm>
            <a:prstGeom prst="roundRect">
              <a:avLst/>
            </a:prstGeom>
            <a:solidFill>
              <a:schemeClr val="accent1"/>
            </a:solidFill>
            <a:ln>
              <a:solidFill>
                <a:schemeClr val="accent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smtClean="0">
                  <a:solidFill>
                    <a:schemeClr val="bg1"/>
                  </a:solidFill>
                </a:rPr>
                <a:t>Upregulated </a:t>
              </a:r>
              <a:br>
                <a:rPr lang="en-US" sz="1600" smtClean="0">
                  <a:solidFill>
                    <a:schemeClr val="bg1"/>
                  </a:solidFill>
                </a:rPr>
              </a:br>
              <a:r>
                <a:rPr lang="en-US" sz="1600" smtClean="0">
                  <a:solidFill>
                    <a:schemeClr val="bg1"/>
                  </a:solidFill>
                </a:rPr>
                <a:t>in TM</a:t>
              </a:r>
            </a:p>
            <a:p>
              <a:pPr algn="ctr"/>
              <a:r>
                <a:rPr lang="en-US" sz="1600" b="1" smtClean="0">
                  <a:solidFill>
                    <a:schemeClr val="bg1"/>
                  </a:solidFill>
                </a:rPr>
                <a:t>42 genes</a:t>
              </a:r>
              <a:endParaRPr lang="en-US" sz="1600" b="1">
                <a:solidFill>
                  <a:schemeClr val="bg1"/>
                </a:solidFill>
              </a:endParaRPr>
            </a:p>
          </p:txBody>
        </p:sp>
        <p:sp>
          <p:nvSpPr>
            <p:cNvPr id="15" name="TextBox 14"/>
            <p:cNvSpPr txBox="1"/>
            <p:nvPr/>
          </p:nvSpPr>
          <p:spPr>
            <a:xfrm>
              <a:off x="8040216" y="3522978"/>
              <a:ext cx="2119784" cy="1163598"/>
            </a:xfrm>
            <a:prstGeom prst="roundRect">
              <a:avLst/>
            </a:prstGeom>
            <a:solidFill>
              <a:schemeClr val="accent1"/>
            </a:solidFill>
            <a:ln>
              <a:solidFill>
                <a:schemeClr val="accent1"/>
              </a:solidFill>
            </a:ln>
          </p:spPr>
          <p:style>
            <a:lnRef idx="2">
              <a:schemeClr val="accent5"/>
            </a:lnRef>
            <a:fillRef idx="1">
              <a:schemeClr val="lt1"/>
            </a:fillRef>
            <a:effectRef idx="0">
              <a:schemeClr val="accent5"/>
            </a:effectRef>
            <a:fontRef idx="minor">
              <a:schemeClr val="dk1"/>
            </a:fontRef>
          </p:style>
          <p:txBody>
            <a:bodyPr wrap="square" rtlCol="0">
              <a:spAutoFit/>
            </a:bodyPr>
            <a:lstStyle/>
            <a:p>
              <a:pPr algn="ctr"/>
              <a:r>
                <a:rPr lang="en-US" sz="1600" smtClean="0">
                  <a:solidFill>
                    <a:schemeClr val="bg1"/>
                  </a:solidFill>
                </a:rPr>
                <a:t>Downregulated</a:t>
              </a:r>
              <a:br>
                <a:rPr lang="en-US" sz="1600" smtClean="0">
                  <a:solidFill>
                    <a:schemeClr val="bg1"/>
                  </a:solidFill>
                </a:rPr>
              </a:br>
              <a:r>
                <a:rPr lang="en-US" sz="1600" smtClean="0">
                  <a:solidFill>
                    <a:schemeClr val="bg1"/>
                  </a:solidFill>
                </a:rPr>
                <a:t>in TM</a:t>
              </a:r>
            </a:p>
            <a:p>
              <a:pPr algn="ctr"/>
              <a:r>
                <a:rPr lang="en-US" sz="1600" b="1" smtClean="0">
                  <a:solidFill>
                    <a:schemeClr val="bg1"/>
                  </a:solidFill>
                </a:rPr>
                <a:t>21 genes</a:t>
              </a:r>
              <a:endParaRPr lang="en-US" sz="1600" b="1">
                <a:solidFill>
                  <a:schemeClr val="bg1"/>
                </a:solidFill>
              </a:endParaRPr>
            </a:p>
          </p:txBody>
        </p:sp>
        <p:sp>
          <p:nvSpPr>
            <p:cNvPr id="16" name="Right Arrow 15"/>
            <p:cNvSpPr/>
            <p:nvPr/>
          </p:nvSpPr>
          <p:spPr>
            <a:xfrm>
              <a:off x="4383874" y="3255702"/>
              <a:ext cx="432048" cy="36004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ight Arrow 16"/>
            <p:cNvSpPr/>
            <p:nvPr/>
          </p:nvSpPr>
          <p:spPr>
            <a:xfrm rot="19413766">
              <a:off x="7376077" y="2946049"/>
              <a:ext cx="432048" cy="36004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ight Arrow 18"/>
            <p:cNvSpPr/>
            <p:nvPr/>
          </p:nvSpPr>
          <p:spPr>
            <a:xfrm rot="2101848">
              <a:off x="7369912" y="3561812"/>
              <a:ext cx="432048" cy="360040"/>
            </a:xfrm>
            <a:prstGeom prst="rightArrow">
              <a:avLst/>
            </a:prstGeom>
            <a:solidFill>
              <a:schemeClr val="bg1">
                <a:lumMod val="7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43187675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6"/>
            <a:ext cx="10515600" cy="759732"/>
          </a:xfrm>
        </p:spPr>
        <p:txBody>
          <a:bodyPr anchor="ctr">
            <a:noAutofit/>
          </a:bodyPr>
          <a:lstStyle/>
          <a:p>
            <a:pPr algn="ctr"/>
            <a:r>
              <a:rPr lang="en-US" sz="3600" smtClean="0"/>
              <a:t>Genes with significant difference </a:t>
            </a:r>
            <a:br>
              <a:rPr lang="en-US" sz="3600" smtClean="0"/>
            </a:br>
            <a:r>
              <a:rPr lang="en-US" sz="3600" smtClean="0"/>
              <a:t>in mean expression TP vs. TM</a:t>
            </a:r>
            <a:endParaRPr lang="en-US" sz="3600"/>
          </a:p>
        </p:txBody>
      </p:sp>
      <p:graphicFrame>
        <p:nvGraphicFramePr>
          <p:cNvPr id="2" name="Table 1"/>
          <p:cNvGraphicFramePr>
            <a:graphicFrameLocks noGrp="1"/>
          </p:cNvGraphicFramePr>
          <p:nvPr>
            <p:extLst>
              <p:ext uri="{D42A27DB-BD31-4B8C-83A1-F6EECF244321}">
                <p14:modId xmlns:p14="http://schemas.microsoft.com/office/powerpoint/2010/main" val="2556565305"/>
              </p:ext>
            </p:extLst>
          </p:nvPr>
        </p:nvGraphicFramePr>
        <p:xfrm>
          <a:off x="1487487" y="1726024"/>
          <a:ext cx="9217025" cy="4079240"/>
        </p:xfrm>
        <a:graphic>
          <a:graphicData uri="http://schemas.openxmlformats.org/drawingml/2006/table">
            <a:tbl>
              <a:tblPr firstRow="1" bandRow="1">
                <a:tableStyleId>{5C22544A-7EE6-4342-B048-85BDC9FD1C3A}</a:tableStyleId>
              </a:tblPr>
              <a:tblGrid>
                <a:gridCol w="1997022">
                  <a:extLst>
                    <a:ext uri="{9D8B030D-6E8A-4147-A177-3AD203B41FA5}">
                      <a16:colId xmlns:a16="http://schemas.microsoft.com/office/drawing/2014/main" val="2159795239"/>
                    </a:ext>
                  </a:extLst>
                </a:gridCol>
                <a:gridCol w="1470503">
                  <a:extLst>
                    <a:ext uri="{9D8B030D-6E8A-4147-A177-3AD203B41FA5}">
                      <a16:colId xmlns:a16="http://schemas.microsoft.com/office/drawing/2014/main" val="926527191"/>
                    </a:ext>
                  </a:extLst>
                </a:gridCol>
                <a:gridCol w="1149900">
                  <a:extLst>
                    <a:ext uri="{9D8B030D-6E8A-4147-A177-3AD203B41FA5}">
                      <a16:colId xmlns:a16="http://schemas.microsoft.com/office/drawing/2014/main" val="3335312482"/>
                    </a:ext>
                  </a:extLst>
                </a:gridCol>
                <a:gridCol w="1149900">
                  <a:extLst>
                    <a:ext uri="{9D8B030D-6E8A-4147-A177-3AD203B41FA5}">
                      <a16:colId xmlns:a16="http://schemas.microsoft.com/office/drawing/2014/main" val="295193085"/>
                    </a:ext>
                  </a:extLst>
                </a:gridCol>
                <a:gridCol w="1149900">
                  <a:extLst>
                    <a:ext uri="{9D8B030D-6E8A-4147-A177-3AD203B41FA5}">
                      <a16:colId xmlns:a16="http://schemas.microsoft.com/office/drawing/2014/main" val="3340575581"/>
                    </a:ext>
                  </a:extLst>
                </a:gridCol>
                <a:gridCol w="1149900">
                  <a:extLst>
                    <a:ext uri="{9D8B030D-6E8A-4147-A177-3AD203B41FA5}">
                      <a16:colId xmlns:a16="http://schemas.microsoft.com/office/drawing/2014/main" val="1301472713"/>
                    </a:ext>
                  </a:extLst>
                </a:gridCol>
                <a:gridCol w="1149900">
                  <a:extLst>
                    <a:ext uri="{9D8B030D-6E8A-4147-A177-3AD203B41FA5}">
                      <a16:colId xmlns:a16="http://schemas.microsoft.com/office/drawing/2014/main" val="664694077"/>
                    </a:ext>
                  </a:extLst>
                </a:gridCol>
              </a:tblGrid>
              <a:tr h="370840">
                <a:tc rowSpan="7">
                  <a:txBody>
                    <a:bodyPr/>
                    <a:lstStyle/>
                    <a:p>
                      <a:pPr algn="ctr"/>
                      <a:r>
                        <a:rPr lang="en-US" sz="1800" b="1" smtClean="0">
                          <a:solidFill>
                            <a:sysClr val="windowText" lastClr="000000"/>
                          </a:solidFill>
                        </a:rPr>
                        <a:t>UPREGULATED</a:t>
                      </a:r>
                      <a:br>
                        <a:rPr lang="en-US" sz="1800" b="1" smtClean="0">
                          <a:solidFill>
                            <a:sysClr val="windowText" lastClr="000000"/>
                          </a:solidFill>
                        </a:rPr>
                      </a:br>
                      <a:r>
                        <a:rPr lang="en-US" sz="1800" b="1" smtClean="0">
                          <a:solidFill>
                            <a:sysClr val="windowText" lastClr="000000"/>
                          </a:solidFill>
                        </a:rPr>
                        <a:t>IN</a:t>
                      </a:r>
                      <a:r>
                        <a:rPr lang="en-US" sz="1800" b="1" baseline="0" smtClean="0">
                          <a:solidFill>
                            <a:sysClr val="windowText" lastClr="000000"/>
                          </a:solidFill>
                        </a:rPr>
                        <a:t> TM</a:t>
                      </a:r>
                      <a:r>
                        <a:rPr lang="en-US" sz="1800" b="1" smtClean="0">
                          <a:solidFill>
                            <a:sysClr val="windowText" lastClr="000000"/>
                          </a:solidFill>
                        </a:rPr>
                        <a:t/>
                      </a:r>
                      <a:br>
                        <a:rPr lang="en-US" sz="1800" b="1" smtClean="0">
                          <a:solidFill>
                            <a:sysClr val="windowText" lastClr="000000"/>
                          </a:solidFill>
                        </a:rPr>
                      </a:br>
                      <a:r>
                        <a:rPr lang="en-US" sz="1800" b="1" smtClean="0">
                          <a:solidFill>
                            <a:sysClr val="windowText" lastClr="000000"/>
                          </a:solidFill>
                        </a:rPr>
                        <a:t>(n = 42)</a:t>
                      </a:r>
                      <a:endParaRPr lang="en-US" sz="1800" b="1">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AKT3</a:t>
                      </a:r>
                      <a:endParaRPr lang="en-US" sz="1800" b="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BRCA1</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BUB1</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C7</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CDK1</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b="0" smtClean="0">
                          <a:solidFill>
                            <a:sysClr val="windowText" lastClr="000000"/>
                          </a:solidFill>
                        </a:rPr>
                        <a:t>CHEK1</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3901219398"/>
                  </a:ext>
                </a:extLst>
              </a:tr>
              <a:tr h="370840">
                <a:tc vMerge="1">
                  <a:txBody>
                    <a:bodyPr/>
                    <a:lstStyle/>
                    <a:p>
                      <a:endParaRPr lang="en-US"/>
                    </a:p>
                  </a:txBody>
                  <a:tcPr/>
                </a:tc>
                <a:tc>
                  <a:txBody>
                    <a:bodyPr/>
                    <a:lstStyle/>
                    <a:p>
                      <a:pPr algn="ctr"/>
                      <a:r>
                        <a:rPr lang="en-US" sz="1800" b="0" smtClean="0">
                          <a:solidFill>
                            <a:sysClr val="windowText" lastClr="000000"/>
                          </a:solidFill>
                        </a:rPr>
                        <a:t>DNA2</a:t>
                      </a:r>
                      <a:endParaRPr lang="en-US" sz="1800" b="0">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b="0" smtClean="0">
                          <a:solidFill>
                            <a:sysClr val="windowText" lastClr="000000"/>
                          </a:solidFill>
                        </a:rPr>
                        <a:t>DUP4</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b="0" smtClean="0">
                          <a:solidFill>
                            <a:sysClr val="windowText" lastClr="000000"/>
                          </a:solidFill>
                        </a:rPr>
                        <a:t>DUP6</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b="0" smtClean="0">
                          <a:solidFill>
                            <a:sysClr val="windowText" lastClr="000000"/>
                          </a:solidFill>
                        </a:rPr>
                        <a:t>EIF2AK3</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b="0" smtClean="0">
                          <a:solidFill>
                            <a:sysClr val="windowText" lastClr="000000"/>
                          </a:solidFill>
                        </a:rPr>
                        <a:t>FPG7</a:t>
                      </a:r>
                      <a:endParaRPr lang="en-US" sz="1800" b="0">
                        <a:solidFill>
                          <a:sysClr val="windowText" lastClr="000000"/>
                        </a:solidFill>
                      </a:endParaRPr>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GFPT1</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1368353642"/>
                  </a:ext>
                </a:extLst>
              </a:tr>
              <a:tr h="370840">
                <a:tc vMerge="1">
                  <a:txBody>
                    <a:bodyPr/>
                    <a:lstStyle/>
                    <a:p>
                      <a:endParaRPr lang="en-US" sz="1200"/>
                    </a:p>
                  </a:txBody>
                  <a:tcPr/>
                </a:tc>
                <a:tc>
                  <a:txBody>
                    <a:bodyPr/>
                    <a:lstStyle/>
                    <a:p>
                      <a:pPr algn="ctr"/>
                      <a:r>
                        <a:rPr lang="en-US" sz="1800" smtClean="0"/>
                        <a:t>HIF1A</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HMGA2</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HOXB9</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ITGAV</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ITGB3</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MAD2L1</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2228357490"/>
                  </a:ext>
                </a:extLst>
              </a:tr>
              <a:tr h="370840">
                <a:tc vMerge="1">
                  <a:txBody>
                    <a:bodyPr/>
                    <a:lstStyle/>
                    <a:p>
                      <a:endParaRPr lang="en-US"/>
                    </a:p>
                  </a:txBody>
                  <a:tcPr/>
                </a:tc>
                <a:tc>
                  <a:txBody>
                    <a:bodyPr/>
                    <a:lstStyle/>
                    <a:p>
                      <a:pPr algn="ctr"/>
                      <a:r>
                        <a:rPr lang="en-US" sz="1800" smtClean="0"/>
                        <a:t>MAGEA1</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MAGEA5</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MCM6</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MMP9</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MMP12</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MSH2</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412364169"/>
                  </a:ext>
                </a:extLst>
              </a:tr>
              <a:tr h="370840">
                <a:tc vMerge="1">
                  <a:txBody>
                    <a:bodyPr/>
                    <a:lstStyle/>
                    <a:p>
                      <a:endParaRPr lang="en-US" sz="1200"/>
                    </a:p>
                  </a:txBody>
                  <a:tcPr/>
                </a:tc>
                <a:tc>
                  <a:txBody>
                    <a:bodyPr/>
                    <a:lstStyle/>
                    <a:p>
                      <a:pPr algn="ctr"/>
                      <a:r>
                        <a:rPr lang="en-US" sz="1800" smtClean="0"/>
                        <a:t>MSH6</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NEDD9</a:t>
                      </a:r>
                      <a:endParaRPr lang="en-US" sz="2000" smtClean="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PEG10</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PGM3</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POLR3D</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PRIM1</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874404307"/>
                  </a:ext>
                </a:extLst>
              </a:tr>
              <a:tr h="370840">
                <a:tc vMerge="1">
                  <a:txBody>
                    <a:bodyPr/>
                    <a:lstStyle/>
                    <a:p>
                      <a:endParaRPr lang="en-US" sz="1200"/>
                    </a:p>
                  </a:txBody>
                  <a:tcPr/>
                </a:tc>
                <a:tc>
                  <a:txBody>
                    <a:bodyPr/>
                    <a:lstStyle/>
                    <a:p>
                      <a:pPr algn="ctr"/>
                      <a:r>
                        <a:rPr lang="en-US" sz="1800" smtClean="0"/>
                        <a:t>RFC4</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SEC23A</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SEC23B</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SEC25A</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SEC24B</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tc>
                  <a:txBody>
                    <a:bodyPr/>
                    <a:lstStyle/>
                    <a:p>
                      <a:pPr algn="ctr"/>
                      <a:r>
                        <a:rPr lang="en-US" sz="1800" smtClean="0"/>
                        <a:t>SEC24D</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60000"/>
                        <a:lumOff val="40000"/>
                      </a:schemeClr>
                    </a:solidFill>
                  </a:tcPr>
                </a:tc>
                <a:extLst>
                  <a:ext uri="{0D108BD9-81ED-4DB2-BD59-A6C34878D82A}">
                    <a16:rowId xmlns:a16="http://schemas.microsoft.com/office/drawing/2014/main" val="2740801420"/>
                  </a:ext>
                </a:extLst>
              </a:tr>
              <a:tr h="370840">
                <a:tc vMerge="1">
                  <a:txBody>
                    <a:bodyPr/>
                    <a:lstStyle/>
                    <a:p>
                      <a:endParaRPr lang="en-US" sz="1200"/>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SMC2</a:t>
                      </a:r>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SMC4</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SPP1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SPRED1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t>UAP1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z="1800" smtClean="0"/>
                        <a:t>UBE2W</a:t>
                      </a:r>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extLst>
                  <a:ext uri="{0D108BD9-81ED-4DB2-BD59-A6C34878D82A}">
                    <a16:rowId xmlns:a16="http://schemas.microsoft.com/office/drawing/2014/main" val="1034718873"/>
                  </a:ext>
                </a:extLst>
              </a:tr>
              <a:tr h="370840">
                <a:tc rowSpan="4">
                  <a:txBody>
                    <a:bodyPr/>
                    <a:lstStyle/>
                    <a:p>
                      <a:pPr algn="ctr"/>
                      <a:r>
                        <a:rPr lang="en-US" sz="1800" b="1" smtClean="0"/>
                        <a:t>DOWNREGULATED</a:t>
                      </a:r>
                      <a:br>
                        <a:rPr lang="en-US" sz="1800" b="1" smtClean="0"/>
                      </a:br>
                      <a:r>
                        <a:rPr lang="en-US" sz="1800" b="1" smtClean="0"/>
                        <a:t>IN TM</a:t>
                      </a:r>
                      <a:br>
                        <a:rPr lang="en-US" sz="1800" b="1" smtClean="0"/>
                      </a:br>
                      <a:r>
                        <a:rPr lang="en-US" sz="1800" b="1" smtClean="0"/>
                        <a:t>(n</a:t>
                      </a:r>
                      <a:r>
                        <a:rPr lang="en-US" sz="1800" b="1" baseline="0" smtClean="0"/>
                        <a:t> = 21)</a:t>
                      </a:r>
                      <a:endParaRPr lang="en-US" sz="18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AMDHD2</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CDH1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CDK2</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GALK1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GPR19</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GYPC</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3503136773"/>
                  </a:ext>
                </a:extLst>
              </a:tr>
              <a:tr h="370840">
                <a:tc vMerge="1">
                  <a:txBody>
                    <a:bodyPr/>
                    <a:lstStyle/>
                    <a:p>
                      <a:endParaRPr lang="en-US"/>
                    </a:p>
                  </a:txBody>
                  <a:tcPr/>
                </a:tc>
                <a:tc>
                  <a:txBody>
                    <a:bodyPr/>
                    <a:lstStyle/>
                    <a:p>
                      <a:pPr algn="ctr"/>
                      <a:r>
                        <a:rPr lang="en-US" sz="1800" smtClean="0"/>
                        <a:t>MAD2L1BP</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MMP1</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MMP2</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MMP3</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MMP7</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MMP10</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3568887487"/>
                  </a:ext>
                </a:extLst>
              </a:tr>
              <a:tr h="370840">
                <a:tc vMerge="1">
                  <a:txBody>
                    <a:bodyPr/>
                    <a:lstStyle/>
                    <a:p>
                      <a:endParaRPr lang="en-US" sz="1200"/>
                    </a:p>
                  </a:txBody>
                  <a:tcPr/>
                </a:tc>
                <a:tc>
                  <a:txBody>
                    <a:bodyPr/>
                    <a:lstStyle/>
                    <a:p>
                      <a:pPr algn="ctr"/>
                      <a:r>
                        <a:rPr lang="en-US" sz="1800" smtClean="0"/>
                        <a:t>MMP11</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MMP13</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MMP14</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MMP17</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MMP24</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MMP27</a:t>
                      </a: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2329246322"/>
                  </a:ext>
                </a:extLst>
              </a:tr>
              <a:tr h="370840">
                <a:tc vMerge="1">
                  <a:txBody>
                    <a:bodyPr/>
                    <a:lstStyle/>
                    <a:p>
                      <a:endParaRPr lang="en-US" sz="1200"/>
                    </a:p>
                  </a:txBody>
                  <a:tcPr/>
                </a:tc>
                <a:tc>
                  <a:txBody>
                    <a:bodyPr/>
                    <a:lstStyle/>
                    <a:p>
                      <a:pPr algn="ctr"/>
                      <a:r>
                        <a:rPr lang="en-US" sz="1800" smtClean="0"/>
                        <a:t>MMP28</a:t>
                      </a:r>
                      <a:endParaRPr lang="en-US" sz="1800"/>
                    </a:p>
                  </a:txBody>
                  <a:tcPr anchor="ctr">
                    <a:lnL w="12700" cap="flat" cmpd="sng" algn="ctr">
                      <a:solidFill>
                        <a:schemeClr val="tx1"/>
                      </a:solid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RFC2</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RGS20</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r>
                        <a:rPr lang="en-US" sz="1800" smtClean="0"/>
                        <a:t>UBE2S</a:t>
                      </a: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800"/>
                    </a:p>
                  </a:txBody>
                  <a:tcPr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tc>
                  <a:txBody>
                    <a:bodyPr/>
                    <a:lstStyle/>
                    <a:p>
                      <a:pPr algn="ctr"/>
                      <a:endParaRPr lang="en-US" sz="1800"/>
                    </a:p>
                  </a:txBody>
                  <a:tcPr anchor="ctr">
                    <a:lnL w="12700" cap="flat" cmpd="sng" algn="ctr">
                      <a:no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20000"/>
                        <a:lumOff val="80000"/>
                      </a:schemeClr>
                    </a:solidFill>
                  </a:tcPr>
                </a:tc>
                <a:extLst>
                  <a:ext uri="{0D108BD9-81ED-4DB2-BD59-A6C34878D82A}">
                    <a16:rowId xmlns:a16="http://schemas.microsoft.com/office/drawing/2014/main" val="1620038925"/>
                  </a:ext>
                </a:extLst>
              </a:tr>
            </a:tbl>
          </a:graphicData>
        </a:graphic>
      </p:graphicFrame>
    </p:spTree>
    <p:extLst>
      <p:ext uri="{BB962C8B-B14F-4D97-AF65-F5344CB8AC3E}">
        <p14:creationId xmlns:p14="http://schemas.microsoft.com/office/powerpoint/2010/main" val="169204315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6893" y="0"/>
            <a:ext cx="8558213" cy="6858000"/>
          </a:xfrm>
          <a:prstGeom prst="rect">
            <a:avLst/>
          </a:prstGeom>
        </p:spPr>
      </p:pic>
    </p:spTree>
    <p:extLst>
      <p:ext uri="{BB962C8B-B14F-4D97-AF65-F5344CB8AC3E}">
        <p14:creationId xmlns:p14="http://schemas.microsoft.com/office/powerpoint/2010/main" val="37017281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6893" y="0"/>
            <a:ext cx="8558213" cy="6858000"/>
          </a:xfrm>
          <a:prstGeom prst="rect">
            <a:avLst/>
          </a:prstGeom>
        </p:spPr>
      </p:pic>
    </p:spTree>
    <p:extLst>
      <p:ext uri="{BB962C8B-B14F-4D97-AF65-F5344CB8AC3E}">
        <p14:creationId xmlns:p14="http://schemas.microsoft.com/office/powerpoint/2010/main" val="32083579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85" y="613198"/>
            <a:ext cx="12185582" cy="5624114"/>
          </a:xfrm>
          <a:prstGeom prst="rect">
            <a:avLst/>
          </a:prstGeom>
        </p:spPr>
      </p:pic>
    </p:spTree>
    <p:extLst>
      <p:ext uri="{BB962C8B-B14F-4D97-AF65-F5344CB8AC3E}">
        <p14:creationId xmlns:p14="http://schemas.microsoft.com/office/powerpoint/2010/main" val="14153413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14" y="404664"/>
            <a:ext cx="12197334" cy="5328592"/>
          </a:xfrm>
          <a:prstGeom prst="rect">
            <a:avLst/>
          </a:prstGeom>
        </p:spPr>
      </p:pic>
      <mc:AlternateContent xmlns:mc="http://schemas.openxmlformats.org/markup-compatibility/2006" xmlns:a14="http://schemas.microsoft.com/office/drawing/2010/main">
        <mc:Choice Requires="a14">
          <p:sp>
            <p:nvSpPr>
              <p:cNvPr id="4" name="TextBox 3"/>
              <p:cNvSpPr txBox="1"/>
              <p:nvPr/>
            </p:nvSpPr>
            <p:spPr>
              <a:xfrm>
                <a:off x="0" y="5949280"/>
                <a:ext cx="12192000" cy="666849"/>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nor/>
                        </m:rPr>
                        <a:rPr lang="en-US" b="0" i="0" smtClean="0">
                          <a:latin typeface="Cambria Math" panose="02040503050406030204" pitchFamily="18" charset="0"/>
                        </a:rPr>
                        <m:t>Metastatic</m:t>
                      </m:r>
                      <m:r>
                        <m:rPr>
                          <m:nor/>
                        </m:rPr>
                        <a:rPr lang="en-US" b="0" i="0" smtClean="0">
                          <a:latin typeface="Cambria Math" panose="02040503050406030204" pitchFamily="18" charset="0"/>
                        </a:rPr>
                        <m:t> </m:t>
                      </m:r>
                      <m:r>
                        <m:rPr>
                          <m:nor/>
                        </m:rPr>
                        <a:rPr lang="en-US" b="0" i="0" smtClean="0">
                          <a:latin typeface="Cambria Math" panose="02040503050406030204" pitchFamily="18" charset="0"/>
                        </a:rPr>
                        <m:t>potential</m:t>
                      </m:r>
                      <m:r>
                        <m:rPr>
                          <m:nor/>
                        </m:rPr>
                        <a:rPr lang="en-US" b="0" i="0" smtClean="0">
                          <a:latin typeface="Cambria Math" panose="02040503050406030204" pitchFamily="18" charset="0"/>
                        </a:rPr>
                        <m:t> </m:t>
                      </m:r>
                      <m:r>
                        <m:rPr>
                          <m:nor/>
                        </m:rPr>
                        <a:rPr lang="en-US" b="0" i="0" smtClean="0">
                          <a:latin typeface="Cambria Math" panose="02040503050406030204" pitchFamily="18" charset="0"/>
                        </a:rPr>
                        <m:t>score</m:t>
                      </m:r>
                      <m:r>
                        <a:rPr lang="en-US" b="0" i="1" smtClean="0">
                          <a:latin typeface="Cambria Math" panose="02040503050406030204" pitchFamily="18" charset="0"/>
                        </a:rPr>
                        <m:t>= </m:t>
                      </m:r>
                      <m:f>
                        <m:fPr>
                          <m:ctrlPr>
                            <a:rPr lang="en-US" b="0" i="1" smtClean="0">
                              <a:latin typeface="Cambria Math" panose="02040503050406030204" pitchFamily="18" charset="0"/>
                            </a:rPr>
                          </m:ctrlPr>
                        </m:fPr>
                        <m:num>
                          <m:r>
                            <m:rPr>
                              <m:nor/>
                            </m:rPr>
                            <a:rPr lang="en-US" b="0" i="0" smtClean="0">
                              <a:latin typeface="Cambria Math" panose="02040503050406030204" pitchFamily="18" charset="0"/>
                            </a:rPr>
                            <m:t>Avg</m:t>
                          </m:r>
                          <m:r>
                            <m:rPr>
                              <m:nor/>
                            </m:rPr>
                            <a:rPr lang="en-US" b="0" i="0" smtClean="0">
                              <a:latin typeface="Cambria Math" panose="02040503050406030204" pitchFamily="18" charset="0"/>
                            </a:rPr>
                            <m:t> </m:t>
                          </m:r>
                          <m:r>
                            <m:rPr>
                              <m:nor/>
                            </m:rPr>
                            <a:rPr lang="en-US" b="0" i="0" smtClean="0">
                              <a:latin typeface="Cambria Math" panose="02040503050406030204" pitchFamily="18" charset="0"/>
                            </a:rPr>
                            <m:t>expression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upregulated</m:t>
                          </m:r>
                          <m:r>
                            <m:rPr>
                              <m:nor/>
                            </m:rPr>
                            <a:rPr lang="en-US" b="0" i="0" smtClean="0">
                              <a:latin typeface="Cambria Math" panose="02040503050406030204" pitchFamily="18" charset="0"/>
                            </a:rPr>
                            <m:t> </m:t>
                          </m:r>
                          <m:r>
                            <m:rPr>
                              <m:nor/>
                            </m:rPr>
                            <a:rPr lang="en-US" b="0" i="0" smtClean="0">
                              <a:latin typeface="Cambria Math" panose="02040503050406030204" pitchFamily="18" charset="0"/>
                            </a:rPr>
                            <m:t>genes</m:t>
                          </m:r>
                        </m:num>
                        <m:den>
                          <m:r>
                            <m:rPr>
                              <m:nor/>
                            </m:rPr>
                            <a:rPr lang="en-US" b="0" i="0" smtClean="0">
                              <a:latin typeface="Cambria Math" panose="02040503050406030204" pitchFamily="18" charset="0"/>
                            </a:rPr>
                            <m:t>Avg</m:t>
                          </m:r>
                          <m:r>
                            <m:rPr>
                              <m:nor/>
                            </m:rPr>
                            <a:rPr lang="en-US" b="0" i="0" smtClean="0">
                              <a:latin typeface="Cambria Math" panose="02040503050406030204" pitchFamily="18" charset="0"/>
                            </a:rPr>
                            <m:t> </m:t>
                          </m:r>
                          <m:r>
                            <m:rPr>
                              <m:nor/>
                            </m:rPr>
                            <a:rPr lang="en-US" b="0" i="0" smtClean="0">
                              <a:latin typeface="Cambria Math" panose="02040503050406030204" pitchFamily="18" charset="0"/>
                            </a:rPr>
                            <m:t>expression</m:t>
                          </m:r>
                          <m:r>
                            <m:rPr>
                              <m:nor/>
                            </m:rPr>
                            <a:rPr lang="en-US" b="0" i="0" smtClean="0">
                              <a:latin typeface="Cambria Math" panose="02040503050406030204" pitchFamily="18" charset="0"/>
                            </a:rPr>
                            <m:t> </m:t>
                          </m:r>
                          <m:r>
                            <m:rPr>
                              <m:nor/>
                            </m:rPr>
                            <a:rPr lang="en-US" b="0" i="0" smtClean="0">
                              <a:latin typeface="Cambria Math" panose="02040503050406030204" pitchFamily="18" charset="0"/>
                            </a:rPr>
                            <m:t>downregulated</m:t>
                          </m:r>
                          <m:r>
                            <m:rPr>
                              <m:nor/>
                            </m:rPr>
                            <a:rPr lang="en-US" b="0" i="0" smtClean="0">
                              <a:latin typeface="Cambria Math" panose="02040503050406030204" pitchFamily="18" charset="0"/>
                            </a:rPr>
                            <m:t> </m:t>
                          </m:r>
                          <m:r>
                            <m:rPr>
                              <m:nor/>
                            </m:rPr>
                            <a:rPr lang="en-US" b="0" i="0" smtClean="0">
                              <a:latin typeface="Cambria Math" panose="02040503050406030204" pitchFamily="18" charset="0"/>
                            </a:rPr>
                            <m:t>genes</m:t>
                          </m:r>
                        </m:den>
                      </m:f>
                    </m:oMath>
                  </m:oMathPara>
                </a14:m>
                <a:endParaRPr lang="en-US"/>
              </a:p>
            </p:txBody>
          </p:sp>
        </mc:Choice>
        <mc:Fallback xmlns="">
          <p:sp>
            <p:nvSpPr>
              <p:cNvPr id="4" name="TextBox 3"/>
              <p:cNvSpPr txBox="1">
                <a:spLocks noRot="1" noChangeAspect="1" noMove="1" noResize="1" noEditPoints="1" noAdjustHandles="1" noChangeArrowheads="1" noChangeShapeType="1" noTextEdit="1"/>
              </p:cNvSpPr>
              <p:nvPr/>
            </p:nvSpPr>
            <p:spPr>
              <a:xfrm>
                <a:off x="0" y="5949280"/>
                <a:ext cx="12192000" cy="666849"/>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0626796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scoring: </a:t>
            </a:r>
            <a:br>
              <a:rPr lang="en-US" smtClean="0"/>
            </a:br>
            <a:r>
              <a:rPr lang="en-US" sz="4800" smtClean="0"/>
              <a:t>cBioPortal</a:t>
            </a:r>
            <a:endParaRPr lang="en-US"/>
          </a:p>
        </p:txBody>
      </p:sp>
      <p:sp>
        <p:nvSpPr>
          <p:cNvPr id="3" name="Text Placeholder 2"/>
          <p:cNvSpPr>
            <a:spLocks noGrp="1"/>
          </p:cNvSpPr>
          <p:nvPr>
            <p:ph type="body" idx="1"/>
          </p:nvPr>
        </p:nvSpPr>
        <p:spPr/>
        <p:txBody>
          <a:bodyPr/>
          <a:lstStyle/>
          <a:p>
            <a:r>
              <a:rPr lang="en-US" smtClean="0"/>
              <a:t>OVERVIEW</a:t>
            </a:r>
          </a:p>
        </p:txBody>
      </p:sp>
    </p:spTree>
    <p:extLst>
      <p:ext uri="{BB962C8B-B14F-4D97-AF65-F5344CB8AC3E}">
        <p14:creationId xmlns:p14="http://schemas.microsoft.com/office/powerpoint/2010/main" val="88943792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87488" y="69696"/>
            <a:ext cx="9084501" cy="6813376"/>
          </a:xfrm>
          <a:prstGeom prst="rect">
            <a:avLst/>
          </a:prstGeom>
          <a:ln>
            <a:solidFill>
              <a:srgbClr val="00B0F0"/>
            </a:solidFill>
          </a:ln>
        </p:spPr>
      </p:pic>
    </p:spTree>
    <p:extLst>
      <p:ext uri="{BB962C8B-B14F-4D97-AF65-F5344CB8AC3E}">
        <p14:creationId xmlns:p14="http://schemas.microsoft.com/office/powerpoint/2010/main" val="16040641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scoring: </a:t>
            </a:r>
            <a:br>
              <a:rPr lang="en-US" smtClean="0"/>
            </a:br>
            <a:r>
              <a:rPr lang="en-US" sz="4800"/>
              <a:t>Significantly differentially expressed genes SKCM TP vs. TM</a:t>
            </a:r>
            <a:endParaRPr lang="en-US"/>
          </a:p>
        </p:txBody>
      </p:sp>
      <p:sp>
        <p:nvSpPr>
          <p:cNvPr id="3" name="Text Placeholder 2"/>
          <p:cNvSpPr>
            <a:spLocks noGrp="1"/>
          </p:cNvSpPr>
          <p:nvPr>
            <p:ph type="body" idx="1"/>
          </p:nvPr>
        </p:nvSpPr>
        <p:spPr/>
        <p:txBody>
          <a:bodyPr/>
          <a:lstStyle/>
          <a:p>
            <a:r>
              <a:rPr lang="en-US" smtClean="0"/>
              <a:t>STAGE</a:t>
            </a:r>
          </a:p>
        </p:txBody>
      </p:sp>
    </p:spTree>
    <p:extLst>
      <p:ext uri="{BB962C8B-B14F-4D97-AF65-F5344CB8AC3E}">
        <p14:creationId xmlns:p14="http://schemas.microsoft.com/office/powerpoint/2010/main" val="33301084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7981" y="115627"/>
            <a:ext cx="11064240" cy="6638544"/>
          </a:xfrm>
          <a:prstGeom prst="rect">
            <a:avLst/>
          </a:prstGeom>
        </p:spPr>
      </p:pic>
    </p:spTree>
    <p:extLst>
      <p:ext uri="{BB962C8B-B14F-4D97-AF65-F5344CB8AC3E}">
        <p14:creationId xmlns:p14="http://schemas.microsoft.com/office/powerpoint/2010/main" val="17068585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880" y="109728"/>
            <a:ext cx="11064240" cy="6638544"/>
          </a:xfrm>
          <a:prstGeom prst="rect">
            <a:avLst/>
          </a:prstGeom>
        </p:spPr>
      </p:pic>
    </p:spTree>
    <p:extLst>
      <p:ext uri="{BB962C8B-B14F-4D97-AF65-F5344CB8AC3E}">
        <p14:creationId xmlns:p14="http://schemas.microsoft.com/office/powerpoint/2010/main" val="313474793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384032" y="116632"/>
            <a:ext cx="5532120" cy="6638544"/>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9336" y="116632"/>
            <a:ext cx="5532120" cy="6638544"/>
          </a:xfrm>
          <a:prstGeom prst="rect">
            <a:avLst/>
          </a:prstGeom>
        </p:spPr>
      </p:pic>
    </p:spTree>
    <p:extLst>
      <p:ext uri="{BB962C8B-B14F-4D97-AF65-F5344CB8AC3E}">
        <p14:creationId xmlns:p14="http://schemas.microsoft.com/office/powerpoint/2010/main" val="692178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TextBox 2"/>
              <p:cNvSpPr txBox="1"/>
              <p:nvPr/>
            </p:nvSpPr>
            <p:spPr>
              <a:xfrm>
                <a:off x="0" y="6346197"/>
                <a:ext cx="12192000" cy="53918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nor/>
                        </m:rPr>
                        <a:rPr lang="en-US" sz="1400" b="0" i="0" smtClean="0">
                          <a:latin typeface="Cambria Math" panose="02040503050406030204" pitchFamily="18" charset="0"/>
                        </a:rPr>
                        <m:t>Metastatic</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potential</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score</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m:rPr>
                              <m:nor/>
                            </m:rPr>
                            <a:rPr lang="en-US" sz="1400" b="0" i="0" smtClean="0">
                              <a:latin typeface="Cambria Math" panose="02040503050406030204" pitchFamily="18" charset="0"/>
                            </a:rPr>
                            <m:t>Avg</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expression</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upregulated</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genes</m:t>
                          </m:r>
                        </m:num>
                        <m:den>
                          <m:r>
                            <m:rPr>
                              <m:nor/>
                            </m:rPr>
                            <a:rPr lang="en-US" sz="1400" b="0" i="0" smtClean="0">
                              <a:latin typeface="Cambria Math" panose="02040503050406030204" pitchFamily="18" charset="0"/>
                            </a:rPr>
                            <m:t>Avg</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expression</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downregulated</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genes</m:t>
                          </m:r>
                        </m:den>
                      </m:f>
                    </m:oMath>
                  </m:oMathPara>
                </a14:m>
                <a:endParaRPr lang="en-US" sz="1400"/>
              </a:p>
            </p:txBody>
          </p:sp>
        </mc:Choice>
        <mc:Fallback xmlns="">
          <p:sp>
            <p:nvSpPr>
              <p:cNvPr id="3" name="TextBox 2"/>
              <p:cNvSpPr txBox="1">
                <a:spLocks noRot="1" noChangeAspect="1" noMove="1" noResize="1" noEditPoints="1" noAdjustHandles="1" noChangeArrowheads="1" noChangeShapeType="1" noTextEdit="1"/>
              </p:cNvSpPr>
              <p:nvPr/>
            </p:nvSpPr>
            <p:spPr>
              <a:xfrm>
                <a:off x="0" y="6346197"/>
                <a:ext cx="12192000" cy="539187"/>
              </a:xfrm>
              <a:prstGeom prst="rect">
                <a:avLst/>
              </a:prstGeom>
              <a:blipFill>
                <a:blip r:embed="rId3"/>
                <a:stretch>
                  <a:fillRect b="-5682"/>
                </a:stretch>
              </a:blipFill>
            </p:spPr>
            <p:txBody>
              <a:bodyPr/>
              <a:lstStyle/>
              <a:p>
                <a:r>
                  <a:rPr lang="en-US">
                    <a:noFill/>
                  </a:rPr>
                  <a:t> </a:t>
                </a:r>
              </a:p>
            </p:txBody>
          </p:sp>
        </mc:Fallback>
      </mc:AlternateContent>
      <p:grpSp>
        <p:nvGrpSpPr>
          <p:cNvPr id="9" name="Group 8"/>
          <p:cNvGrpSpPr/>
          <p:nvPr/>
        </p:nvGrpSpPr>
        <p:grpSpPr>
          <a:xfrm>
            <a:off x="257518" y="25118"/>
            <a:ext cx="8574786" cy="6188598"/>
            <a:chOff x="1808607" y="25118"/>
            <a:chExt cx="8574786" cy="6188598"/>
          </a:xfrm>
        </p:grpSpPr>
        <p:pic>
          <p:nvPicPr>
            <p:cNvPr id="2" name="Picture 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808607" y="25118"/>
              <a:ext cx="8574786" cy="6188598"/>
            </a:xfrm>
            <a:prstGeom prst="rect">
              <a:avLst/>
            </a:prstGeom>
          </p:spPr>
        </p:pic>
        <p:cxnSp>
          <p:nvCxnSpPr>
            <p:cNvPr id="6" name="Straight Connector 5"/>
            <p:cNvCxnSpPr/>
            <p:nvPr/>
          </p:nvCxnSpPr>
          <p:spPr>
            <a:xfrm>
              <a:off x="5299233" y="692696"/>
              <a:ext cx="0" cy="4608512"/>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graphicFrame>
        <p:nvGraphicFramePr>
          <p:cNvPr id="8" name="Table 7"/>
          <p:cNvGraphicFramePr>
            <a:graphicFrameLocks noGrp="1"/>
          </p:cNvGraphicFramePr>
          <p:nvPr>
            <p:extLst>
              <p:ext uri="{D42A27DB-BD31-4B8C-83A1-F6EECF244321}">
                <p14:modId xmlns:p14="http://schemas.microsoft.com/office/powerpoint/2010/main" val="1699214310"/>
              </p:ext>
            </p:extLst>
          </p:nvPr>
        </p:nvGraphicFramePr>
        <p:xfrm>
          <a:off x="9311679" y="5226144"/>
          <a:ext cx="2880321" cy="1587232"/>
        </p:xfrm>
        <a:graphic>
          <a:graphicData uri="http://schemas.openxmlformats.org/drawingml/2006/table">
            <a:tbl>
              <a:tblPr firstRow="1" bandRow="1">
                <a:tableStyleId>{5C22544A-7EE6-4342-B048-85BDC9FD1C3A}</a:tableStyleId>
              </a:tblPr>
              <a:tblGrid>
                <a:gridCol w="960107">
                  <a:extLst>
                    <a:ext uri="{9D8B030D-6E8A-4147-A177-3AD203B41FA5}">
                      <a16:colId xmlns:a16="http://schemas.microsoft.com/office/drawing/2014/main" val="2247147441"/>
                    </a:ext>
                  </a:extLst>
                </a:gridCol>
                <a:gridCol w="960107">
                  <a:extLst>
                    <a:ext uri="{9D8B030D-6E8A-4147-A177-3AD203B41FA5}">
                      <a16:colId xmlns:a16="http://schemas.microsoft.com/office/drawing/2014/main" val="2784273123"/>
                    </a:ext>
                  </a:extLst>
                </a:gridCol>
                <a:gridCol w="960107">
                  <a:extLst>
                    <a:ext uri="{9D8B030D-6E8A-4147-A177-3AD203B41FA5}">
                      <a16:colId xmlns:a16="http://schemas.microsoft.com/office/drawing/2014/main" val="1043523661"/>
                    </a:ext>
                  </a:extLst>
                </a:gridCol>
              </a:tblGrid>
              <a:tr h="504056">
                <a:tc>
                  <a:txBody>
                    <a:bodyPr/>
                    <a:lstStyle/>
                    <a:p>
                      <a:pPr algn="ctr"/>
                      <a:r>
                        <a:rPr lang="en-US" sz="1600" smtClean="0"/>
                        <a:t>Cutoff:</a:t>
                      </a:r>
                      <a:r>
                        <a:rPr lang="en-US" sz="1600" baseline="0" smtClean="0"/>
                        <a:t> 1.0</a:t>
                      </a:r>
                      <a:endParaRPr lang="en-US" sz="1600"/>
                    </a:p>
                  </a:txBody>
                  <a:tcPr anchor="ctr"/>
                </a:tc>
                <a:tc>
                  <a:txBody>
                    <a:bodyPr/>
                    <a:lstStyle/>
                    <a:p>
                      <a:pPr algn="ctr"/>
                      <a:r>
                        <a:rPr lang="en-US" sz="1600" smtClean="0"/>
                        <a:t>Low potential</a:t>
                      </a:r>
                      <a:endParaRPr lang="en-US" sz="1600"/>
                    </a:p>
                  </a:txBody>
                  <a:tcPr anchor="ctr"/>
                </a:tc>
                <a:tc>
                  <a:txBody>
                    <a:bodyPr/>
                    <a:lstStyle/>
                    <a:p>
                      <a:pPr algn="ctr"/>
                      <a:r>
                        <a:rPr lang="en-US" sz="1600" smtClean="0"/>
                        <a:t>High potential</a:t>
                      </a:r>
                      <a:endParaRPr lang="en-US" sz="1600"/>
                    </a:p>
                  </a:txBody>
                  <a:tcPr anchor="ctr"/>
                </a:tc>
                <a:extLst>
                  <a:ext uri="{0D108BD9-81ED-4DB2-BD59-A6C34878D82A}">
                    <a16:rowId xmlns:a16="http://schemas.microsoft.com/office/drawing/2014/main" val="2296321645"/>
                  </a:ext>
                </a:extLst>
              </a:tr>
              <a:tr h="504056">
                <a:tc>
                  <a:txBody>
                    <a:bodyPr/>
                    <a:lstStyle/>
                    <a:p>
                      <a:pPr algn="ctr"/>
                      <a:r>
                        <a:rPr lang="en-US" sz="1600" smtClean="0"/>
                        <a:t>Early</a:t>
                      </a:r>
                      <a:endParaRPr lang="en-US" sz="1600"/>
                    </a:p>
                  </a:txBody>
                  <a:tcPr anchor="ctr"/>
                </a:tc>
                <a:tc>
                  <a:txBody>
                    <a:bodyPr/>
                    <a:lstStyle/>
                    <a:p>
                      <a:pPr algn="ctr"/>
                      <a:r>
                        <a:rPr lang="en-US" sz="1600" smtClean="0"/>
                        <a:t>43</a:t>
                      </a:r>
                      <a:endParaRPr lang="en-US" sz="1600"/>
                    </a:p>
                  </a:txBody>
                  <a:tcPr anchor="ctr"/>
                </a:tc>
                <a:tc>
                  <a:txBody>
                    <a:bodyPr/>
                    <a:lstStyle/>
                    <a:p>
                      <a:pPr algn="ctr"/>
                      <a:r>
                        <a:rPr lang="en-US" sz="1600" smtClean="0"/>
                        <a:t>173</a:t>
                      </a:r>
                      <a:endParaRPr lang="en-US" sz="1600"/>
                    </a:p>
                  </a:txBody>
                  <a:tcPr anchor="ctr"/>
                </a:tc>
                <a:extLst>
                  <a:ext uri="{0D108BD9-81ED-4DB2-BD59-A6C34878D82A}">
                    <a16:rowId xmlns:a16="http://schemas.microsoft.com/office/drawing/2014/main" val="1237112999"/>
                  </a:ext>
                </a:extLst>
              </a:tr>
              <a:tr h="504056">
                <a:tc>
                  <a:txBody>
                    <a:bodyPr/>
                    <a:lstStyle/>
                    <a:p>
                      <a:pPr algn="ctr"/>
                      <a:r>
                        <a:rPr lang="en-US" sz="1600" smtClean="0"/>
                        <a:t>Late</a:t>
                      </a:r>
                      <a:endParaRPr lang="en-US" sz="1600"/>
                    </a:p>
                  </a:txBody>
                  <a:tcPr anchor="ctr"/>
                </a:tc>
                <a:tc>
                  <a:txBody>
                    <a:bodyPr/>
                    <a:lstStyle/>
                    <a:p>
                      <a:pPr algn="ctr"/>
                      <a:r>
                        <a:rPr lang="en-US" sz="1600" smtClean="0"/>
                        <a:t>14</a:t>
                      </a:r>
                      <a:endParaRPr lang="en-US" sz="1600"/>
                    </a:p>
                  </a:txBody>
                  <a:tcPr anchor="ctr"/>
                </a:tc>
                <a:tc>
                  <a:txBody>
                    <a:bodyPr/>
                    <a:lstStyle/>
                    <a:p>
                      <a:pPr algn="ctr"/>
                      <a:r>
                        <a:rPr lang="en-US" sz="1600" smtClean="0"/>
                        <a:t>177</a:t>
                      </a:r>
                      <a:endParaRPr lang="en-US" sz="1600"/>
                    </a:p>
                  </a:txBody>
                  <a:tcPr anchor="ctr"/>
                </a:tc>
                <a:extLst>
                  <a:ext uri="{0D108BD9-81ED-4DB2-BD59-A6C34878D82A}">
                    <a16:rowId xmlns:a16="http://schemas.microsoft.com/office/drawing/2014/main" val="2562524720"/>
                  </a:ext>
                </a:extLst>
              </a:tr>
            </a:tbl>
          </a:graphicData>
        </a:graphic>
      </p:graphicFrame>
    </p:spTree>
    <p:extLst>
      <p:ext uri="{BB962C8B-B14F-4D97-AF65-F5344CB8AC3E}">
        <p14:creationId xmlns:p14="http://schemas.microsoft.com/office/powerpoint/2010/main" val="2217406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898989">
            <a:alpha val="20000"/>
          </a:srgb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7735" y="411480"/>
            <a:ext cx="6035040" cy="60350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650" y="411480"/>
            <a:ext cx="6035040" cy="6035040"/>
          </a:xfrm>
          <a:prstGeom prst="rect">
            <a:avLst/>
          </a:prstGeom>
        </p:spPr>
      </p:pic>
      <p:sp>
        <p:nvSpPr>
          <p:cNvPr id="5" name="TextBox 4"/>
          <p:cNvSpPr txBox="1"/>
          <p:nvPr/>
        </p:nvSpPr>
        <p:spPr>
          <a:xfrm>
            <a:off x="4223792" y="6446520"/>
            <a:ext cx="3888432" cy="369332"/>
          </a:xfrm>
          <a:prstGeom prst="rect">
            <a:avLst/>
          </a:prstGeom>
          <a:noFill/>
        </p:spPr>
        <p:txBody>
          <a:bodyPr wrap="square" rtlCol="0">
            <a:spAutoFit/>
          </a:bodyPr>
          <a:lstStyle/>
          <a:p>
            <a:pPr algn="ctr"/>
            <a:r>
              <a:rPr lang="en-US" smtClean="0"/>
              <a:t>Metastatic potential cutoff = 1.0</a:t>
            </a:r>
            <a:endParaRPr lang="en-US"/>
          </a:p>
        </p:txBody>
      </p:sp>
      <p:sp>
        <p:nvSpPr>
          <p:cNvPr id="4" name="TextBox 3"/>
          <p:cNvSpPr txBox="1"/>
          <p:nvPr/>
        </p:nvSpPr>
        <p:spPr>
          <a:xfrm>
            <a:off x="10232879" y="0"/>
            <a:ext cx="1959896" cy="523220"/>
          </a:xfrm>
          <a:prstGeom prst="rect">
            <a:avLst/>
          </a:prstGeom>
          <a:noFill/>
        </p:spPr>
        <p:txBody>
          <a:bodyPr wrap="none" rtlCol="0">
            <a:spAutoFit/>
          </a:bodyPr>
          <a:lstStyle/>
          <a:p>
            <a:r>
              <a:rPr lang="en-US" sz="2800" b="1" smtClean="0">
                <a:solidFill>
                  <a:srgbClr val="FF0000"/>
                </a:solidFill>
                <a:latin typeface="+mj-lt"/>
              </a:rPr>
              <a:t>DO NOT USE</a:t>
            </a:r>
            <a:endParaRPr lang="en-US" sz="2800" b="1">
              <a:solidFill>
                <a:srgbClr val="FF0000"/>
              </a:solidFill>
              <a:latin typeface="+mj-lt"/>
            </a:endParaRPr>
          </a:p>
        </p:txBody>
      </p:sp>
    </p:spTree>
    <p:extLst>
      <p:ext uri="{BB962C8B-B14F-4D97-AF65-F5344CB8AC3E}">
        <p14:creationId xmlns:p14="http://schemas.microsoft.com/office/powerpoint/2010/main" val="18638017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scoring: </a:t>
            </a:r>
            <a:br>
              <a:rPr lang="en-US" smtClean="0"/>
            </a:br>
            <a:r>
              <a:rPr lang="en-US" sz="4800" smtClean="0"/>
              <a:t>UVM</a:t>
            </a:r>
            <a:endParaRPr lang="en-US"/>
          </a:p>
        </p:txBody>
      </p:sp>
      <p:sp>
        <p:nvSpPr>
          <p:cNvPr id="3" name="Text Placeholder 2"/>
          <p:cNvSpPr>
            <a:spLocks noGrp="1"/>
          </p:cNvSpPr>
          <p:nvPr>
            <p:ph type="body" idx="1"/>
          </p:nvPr>
        </p:nvSpPr>
        <p:spPr/>
        <p:txBody>
          <a:bodyPr/>
          <a:lstStyle/>
          <a:p>
            <a:r>
              <a:rPr lang="en-US" smtClean="0"/>
              <a:t>OVERVIEW</a:t>
            </a:r>
          </a:p>
        </p:txBody>
      </p:sp>
    </p:spTree>
    <p:extLst>
      <p:ext uri="{BB962C8B-B14F-4D97-AF65-F5344CB8AC3E}">
        <p14:creationId xmlns:p14="http://schemas.microsoft.com/office/powerpoint/2010/main" val="1790126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p:cNvSpPr>
            <a:spLocks noGrp="1"/>
          </p:cNvSpPr>
          <p:nvPr>
            <p:ph type="title"/>
          </p:nvPr>
        </p:nvSpPr>
        <p:spPr>
          <a:xfrm>
            <a:off x="838200" y="365126"/>
            <a:ext cx="10515600" cy="759732"/>
          </a:xfrm>
        </p:spPr>
        <p:txBody>
          <a:bodyPr anchor="ctr">
            <a:noAutofit/>
          </a:bodyPr>
          <a:lstStyle/>
          <a:p>
            <a:pPr algn="ctr"/>
            <a:r>
              <a:rPr lang="en-US" sz="3600" smtClean="0"/>
              <a:t>Differentially expressed genes UVM</a:t>
            </a:r>
            <a:endParaRPr lang="en-US" sz="3600"/>
          </a:p>
        </p:txBody>
      </p:sp>
      <p:graphicFrame>
        <p:nvGraphicFramePr>
          <p:cNvPr id="2" name="Table 1"/>
          <p:cNvGraphicFramePr>
            <a:graphicFrameLocks noGrp="1"/>
          </p:cNvGraphicFramePr>
          <p:nvPr>
            <p:extLst>
              <p:ext uri="{D42A27DB-BD31-4B8C-83A1-F6EECF244321}">
                <p14:modId xmlns:p14="http://schemas.microsoft.com/office/powerpoint/2010/main" val="899844900"/>
              </p:ext>
            </p:extLst>
          </p:nvPr>
        </p:nvGraphicFramePr>
        <p:xfrm>
          <a:off x="2637387" y="2564904"/>
          <a:ext cx="6917225" cy="1483360"/>
        </p:xfrm>
        <a:graphic>
          <a:graphicData uri="http://schemas.openxmlformats.org/drawingml/2006/table">
            <a:tbl>
              <a:tblPr firstRow="1" bandRow="1">
                <a:tableStyleId>{93296810-A885-4BE3-A3E7-6D5BEEA58F35}</a:tableStyleId>
              </a:tblPr>
              <a:tblGrid>
                <a:gridCol w="1997022">
                  <a:extLst>
                    <a:ext uri="{9D8B030D-6E8A-4147-A177-3AD203B41FA5}">
                      <a16:colId xmlns:a16="http://schemas.microsoft.com/office/drawing/2014/main" val="2159795239"/>
                    </a:ext>
                  </a:extLst>
                </a:gridCol>
                <a:gridCol w="1470503">
                  <a:extLst>
                    <a:ext uri="{9D8B030D-6E8A-4147-A177-3AD203B41FA5}">
                      <a16:colId xmlns:a16="http://schemas.microsoft.com/office/drawing/2014/main" val="926527191"/>
                    </a:ext>
                  </a:extLst>
                </a:gridCol>
                <a:gridCol w="1149900">
                  <a:extLst>
                    <a:ext uri="{9D8B030D-6E8A-4147-A177-3AD203B41FA5}">
                      <a16:colId xmlns:a16="http://schemas.microsoft.com/office/drawing/2014/main" val="3335312482"/>
                    </a:ext>
                  </a:extLst>
                </a:gridCol>
                <a:gridCol w="1149900">
                  <a:extLst>
                    <a:ext uri="{9D8B030D-6E8A-4147-A177-3AD203B41FA5}">
                      <a16:colId xmlns:a16="http://schemas.microsoft.com/office/drawing/2014/main" val="295193085"/>
                    </a:ext>
                  </a:extLst>
                </a:gridCol>
                <a:gridCol w="1149900">
                  <a:extLst>
                    <a:ext uri="{9D8B030D-6E8A-4147-A177-3AD203B41FA5}">
                      <a16:colId xmlns:a16="http://schemas.microsoft.com/office/drawing/2014/main" val="3340575581"/>
                    </a:ext>
                  </a:extLst>
                </a:gridCol>
              </a:tblGrid>
              <a:tr h="370840">
                <a:tc rowSpan="2">
                  <a:txBody>
                    <a:bodyPr/>
                    <a:lstStyle/>
                    <a:p>
                      <a:pPr algn="ctr"/>
                      <a:r>
                        <a:rPr lang="en-US" sz="1800" b="1" smtClean="0">
                          <a:solidFill>
                            <a:sysClr val="windowText" lastClr="000000"/>
                          </a:solidFill>
                        </a:rPr>
                        <a:t>UPREGULATED</a:t>
                      </a:r>
                      <a:br>
                        <a:rPr lang="en-US" sz="1800" b="1" smtClean="0">
                          <a:solidFill>
                            <a:sysClr val="windowText" lastClr="000000"/>
                          </a:solidFill>
                        </a:rPr>
                      </a:br>
                      <a:r>
                        <a:rPr lang="en-US" sz="1800" b="1" smtClean="0">
                          <a:solidFill>
                            <a:sysClr val="windowText" lastClr="000000"/>
                          </a:solidFill>
                        </a:rPr>
                        <a:t>(n = 5)</a:t>
                      </a:r>
                      <a:endParaRPr lang="en-US" sz="1800" b="1">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00B050"/>
                    </a:solidFill>
                  </a:tcPr>
                </a:tc>
                <a:tc>
                  <a:txBody>
                    <a:bodyPr/>
                    <a:lstStyle/>
                    <a:p>
                      <a:pPr algn="ctr"/>
                      <a:r>
                        <a:rPr lang="en-US" sz="1800" b="0" smtClean="0">
                          <a:solidFill>
                            <a:sysClr val="windowText" lastClr="000000"/>
                          </a:solidFill>
                        </a:rPr>
                        <a:t>HTR2B</a:t>
                      </a:r>
                      <a:endParaRPr lang="en-US" sz="1800" b="0">
                        <a:solidFill>
                          <a:sysClr val="windowText" lastClr="000000"/>
                        </a:solidFill>
                      </a:endParaRPr>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B050"/>
                    </a:solidFill>
                  </a:tcPr>
                </a:tc>
                <a:tc>
                  <a:txBody>
                    <a:bodyPr/>
                    <a:lstStyle/>
                    <a:p>
                      <a:pPr algn="ctr"/>
                      <a:r>
                        <a:rPr lang="en-US" sz="1800" b="0" smtClean="0">
                          <a:solidFill>
                            <a:sysClr val="windowText" lastClr="000000"/>
                          </a:solidFill>
                        </a:rPr>
                        <a:t>EM1</a:t>
                      </a:r>
                      <a:endParaRPr lang="en-US" sz="1800" b="0">
                        <a:solidFill>
                          <a:sysClr val="windowText" lastClr="000000"/>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B050"/>
                    </a:solidFill>
                  </a:tcPr>
                </a:tc>
                <a:tc>
                  <a:txBody>
                    <a:bodyPr/>
                    <a:lstStyle/>
                    <a:p>
                      <a:pPr algn="ctr"/>
                      <a:r>
                        <a:rPr lang="en-US" sz="1800" b="0" smtClean="0">
                          <a:solidFill>
                            <a:sysClr val="windowText" lastClr="000000"/>
                          </a:solidFill>
                        </a:rPr>
                        <a:t>RAB31</a:t>
                      </a:r>
                      <a:endParaRPr lang="en-US" sz="1800" b="0">
                        <a:solidFill>
                          <a:sysClr val="windowText" lastClr="000000"/>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B050"/>
                    </a:solidFill>
                  </a:tcPr>
                </a:tc>
                <a:tc>
                  <a:txBody>
                    <a:bodyPr/>
                    <a:lstStyle/>
                    <a:p>
                      <a:pPr algn="ctr"/>
                      <a:r>
                        <a:rPr lang="en-US" sz="1800" b="0" smtClean="0">
                          <a:solidFill>
                            <a:sysClr val="windowText" lastClr="000000"/>
                          </a:solidFill>
                        </a:rPr>
                        <a:t>CDH1</a:t>
                      </a:r>
                      <a:endParaRPr lang="en-US" sz="1800" b="0">
                        <a:solidFill>
                          <a:sysClr val="windowText" lastClr="000000"/>
                        </a:solidFill>
                      </a:endParaRPr>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mpd="sng">
                      <a:noFill/>
                    </a:lnB>
                    <a:lnTlToBr w="12700" cmpd="sng">
                      <a:noFill/>
                      <a:prstDash val="solid"/>
                    </a:lnTlToBr>
                    <a:lnBlToTr w="12700" cmpd="sng">
                      <a:noFill/>
                      <a:prstDash val="solid"/>
                    </a:lnBlToTr>
                    <a:solidFill>
                      <a:srgbClr val="00B050"/>
                    </a:solidFill>
                  </a:tcPr>
                </a:tc>
                <a:extLst>
                  <a:ext uri="{0D108BD9-81ED-4DB2-BD59-A6C34878D82A}">
                    <a16:rowId xmlns:a16="http://schemas.microsoft.com/office/drawing/2014/main" val="3901219398"/>
                  </a:ext>
                </a:extLst>
              </a:tr>
              <a:tr h="370840">
                <a:tc vMerge="1">
                  <a:txBody>
                    <a:bodyPr/>
                    <a:lstStyle/>
                    <a:p>
                      <a:pPr algn="ctr"/>
                      <a:endParaRPr lang="en-US" sz="1800" b="1">
                        <a:solidFill>
                          <a:sysClr val="windowText" lastClr="000000"/>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75000"/>
                      </a:schemeClr>
                    </a:solidFill>
                  </a:tcPr>
                </a:tc>
                <a:tc>
                  <a:txBody>
                    <a:bodyPr/>
                    <a:lstStyle/>
                    <a:p>
                      <a:pPr algn="ctr"/>
                      <a:r>
                        <a:rPr lang="en-US" sz="1800" smtClean="0">
                          <a:solidFill>
                            <a:sysClr val="windowText" lastClr="000000"/>
                          </a:solidFill>
                        </a:rPr>
                        <a:t>PRAME</a:t>
                      </a:r>
                      <a:endParaRPr lang="en-US" sz="1800" b="0">
                        <a:solidFill>
                          <a:sysClr val="windowText" lastClr="000000"/>
                        </a:solidFill>
                      </a:endParaRPr>
                    </a:p>
                  </a:txBody>
                  <a:tcPr anchor="ctr">
                    <a:lnL w="12700" cap="flat" cmpd="sng" algn="ctr">
                      <a:solidFill>
                        <a:schemeClr val="tx1"/>
                      </a:solidFill>
                      <a:prstDash val="solid"/>
                      <a:round/>
                      <a:headEnd type="none" w="med" len="med"/>
                      <a:tailEnd type="none" w="med" len="med"/>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b="0">
                        <a:solidFill>
                          <a:sysClr val="windowText" lastClr="000000"/>
                        </a:solidFill>
                      </a:endParaRP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b="0">
                        <a:solidFill>
                          <a:sysClr val="windowText" lastClr="000000"/>
                        </a:solidFill>
                      </a:endParaRPr>
                    </a:p>
                  </a:txBody>
                  <a:tcPr anchor="ctr">
                    <a:lnL w="12700" cmpd="sng">
                      <a:noFill/>
                    </a:lnL>
                    <a:lnR w="12700" cmpd="sng">
                      <a:noFill/>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sz="1800" b="0">
                        <a:solidFill>
                          <a:sysClr val="windowText" lastClr="000000"/>
                        </a:solidFill>
                      </a:endParaRPr>
                    </a:p>
                  </a:txBody>
                  <a:tcPr anchor="ctr">
                    <a:lnL w="12700" cmpd="sng">
                      <a:noFill/>
                    </a:lnL>
                    <a:lnR w="12700" cap="flat" cmpd="sng" algn="ctr">
                      <a:solidFill>
                        <a:schemeClr val="tx1"/>
                      </a:solidFill>
                      <a:prstDash val="solid"/>
                      <a:round/>
                      <a:headEnd type="none" w="med" len="med"/>
                      <a:tailEnd type="none" w="med" len="med"/>
                    </a:lnR>
                    <a:lnT w="381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368353642"/>
                  </a:ext>
                </a:extLst>
              </a:tr>
              <a:tr h="370840">
                <a:tc rowSpan="2">
                  <a:txBody>
                    <a:bodyPr/>
                    <a:lstStyle/>
                    <a:p>
                      <a:pPr algn="ctr"/>
                      <a:r>
                        <a:rPr lang="en-US" sz="1800" b="1" smtClean="0"/>
                        <a:t>DOWNREGULATED</a:t>
                      </a:r>
                      <a:br>
                        <a:rPr lang="en-US" sz="1800" b="1" smtClean="0"/>
                      </a:br>
                      <a:r>
                        <a:rPr lang="en-US" sz="1800" b="1" smtClean="0"/>
                        <a:t>(n</a:t>
                      </a:r>
                      <a:r>
                        <a:rPr lang="en-US" sz="1800" b="1" baseline="0" smtClean="0"/>
                        <a:t> = 8)</a:t>
                      </a:r>
                      <a:endParaRPr lang="en-US" sz="18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rgbClr val="92D050"/>
                    </a:solidFill>
                  </a:tcPr>
                </a:tc>
                <a:tc>
                  <a:txBody>
                    <a:bodyPr/>
                    <a:lstStyle/>
                    <a:p>
                      <a:pPr algn="ctr"/>
                      <a:r>
                        <a:rPr lang="en-US" sz="1800" smtClean="0"/>
                        <a:t>FXR1</a:t>
                      </a:r>
                      <a:endParaRPr lang="en-US" sz="1800"/>
                    </a:p>
                  </a:txBody>
                  <a:tcPr anchor="ctr">
                    <a:lnL w="12700" cap="flat" cmpd="sng" algn="ctr">
                      <a:solidFill>
                        <a:schemeClr val="tx1"/>
                      </a:solidFill>
                      <a:prstDash val="solid"/>
                      <a:round/>
                      <a:headEnd type="none" w="med" len="med"/>
                      <a:tailEnd type="none" w="med" len="med"/>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92D050"/>
                    </a:solidFill>
                  </a:tcPr>
                </a:tc>
                <a:tc>
                  <a:txBody>
                    <a:bodyPr/>
                    <a:lstStyle/>
                    <a:p>
                      <a:pPr algn="ctr"/>
                      <a:r>
                        <a:rPr lang="en-US" sz="1800" smtClean="0"/>
                        <a:t>LTA4H</a:t>
                      </a:r>
                      <a:endParaRPr lang="en-US" sz="18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92D050"/>
                    </a:solidFill>
                  </a:tcPr>
                </a:tc>
                <a:tc>
                  <a:txBody>
                    <a:bodyPr/>
                    <a:lstStyle/>
                    <a:p>
                      <a:pPr algn="ctr"/>
                      <a:r>
                        <a:rPr lang="en-US" sz="1800" smtClean="0"/>
                        <a:t>EIF1B</a:t>
                      </a:r>
                      <a:endParaRPr lang="en-US" sz="18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92D050"/>
                    </a:solidFill>
                  </a:tcPr>
                </a:tc>
                <a:tc>
                  <a:txBody>
                    <a:bodyPr/>
                    <a:lstStyle/>
                    <a:p>
                      <a:pPr algn="ctr"/>
                      <a:r>
                        <a:rPr lang="en-US" sz="1800" smtClean="0"/>
                        <a:t>ID2</a:t>
                      </a:r>
                      <a:endParaRPr lang="en-US" sz="1800"/>
                    </a:p>
                  </a:txBody>
                  <a:tcPr anchor="ctr">
                    <a:lnL w="12700" cmpd="sng">
                      <a:noFill/>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solidFill>
                      <a:srgbClr val="92D050"/>
                    </a:solidFill>
                  </a:tcPr>
                </a:tc>
                <a:extLst>
                  <a:ext uri="{0D108BD9-81ED-4DB2-BD59-A6C34878D82A}">
                    <a16:rowId xmlns:a16="http://schemas.microsoft.com/office/drawing/2014/main" val="3503136773"/>
                  </a:ext>
                </a:extLst>
              </a:tr>
              <a:tr h="370840">
                <a:tc vMerge="1">
                  <a:txBody>
                    <a:bodyPr/>
                    <a:lstStyle/>
                    <a:p>
                      <a:pPr algn="ctr"/>
                      <a:endParaRPr lang="en-US" sz="1800" b="1"/>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tc>
                  <a:txBody>
                    <a:bodyPr/>
                    <a:lstStyle/>
                    <a:p>
                      <a:pPr algn="ctr"/>
                      <a:r>
                        <a:rPr lang="en-US" sz="1800" smtClean="0"/>
                        <a:t>ROBO1</a:t>
                      </a:r>
                      <a:endParaRPr lang="en-US" sz="1800"/>
                    </a:p>
                  </a:txBody>
                  <a:tcPr anchor="ctr">
                    <a:lnL w="12700" cap="flat" cmpd="sng" algn="ctr">
                      <a:solidFill>
                        <a:schemeClr val="tx1"/>
                      </a:solidFill>
                      <a:prstDash val="solid"/>
                      <a:round/>
                      <a:headEnd type="none" w="med" len="med"/>
                      <a:tailEnd type="none" w="med" len="med"/>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LMCD1</a:t>
                      </a:r>
                      <a:endParaRPr lang="en-US" sz="18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SATB1</a:t>
                      </a:r>
                      <a:endParaRPr lang="en-US" sz="18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800" smtClean="0"/>
                        <a:t>MTUS1</a:t>
                      </a:r>
                      <a:endParaRPr lang="en-US" sz="1800"/>
                    </a:p>
                  </a:txBody>
                  <a:tcPr anchor="ctr">
                    <a:lnL w="12700" cmpd="sng">
                      <a:noFill/>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568887487"/>
                  </a:ext>
                </a:extLst>
              </a:tr>
            </a:tbl>
          </a:graphicData>
        </a:graphic>
      </p:graphicFrame>
    </p:spTree>
    <p:extLst>
      <p:ext uri="{BB962C8B-B14F-4D97-AF65-F5344CB8AC3E}">
        <p14:creationId xmlns:p14="http://schemas.microsoft.com/office/powerpoint/2010/main" val="28515663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100" y="137389"/>
            <a:ext cx="11045800" cy="6583223"/>
          </a:xfrm>
          <a:prstGeom prst="rect">
            <a:avLst/>
          </a:prstGeom>
        </p:spPr>
      </p:pic>
    </p:spTree>
    <p:extLst>
      <p:ext uri="{BB962C8B-B14F-4D97-AF65-F5344CB8AC3E}">
        <p14:creationId xmlns:p14="http://schemas.microsoft.com/office/powerpoint/2010/main" val="267374548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84" y="0"/>
            <a:ext cx="11483698" cy="6858000"/>
          </a:xfrm>
          <a:prstGeom prst="rect">
            <a:avLst/>
          </a:prstGeom>
        </p:spPr>
      </p:pic>
    </p:spTree>
    <p:extLst>
      <p:ext uri="{BB962C8B-B14F-4D97-AF65-F5344CB8AC3E}">
        <p14:creationId xmlns:p14="http://schemas.microsoft.com/office/powerpoint/2010/main" val="414416106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9791" y="48714"/>
            <a:ext cx="8574786" cy="6188598"/>
          </a:xfrm>
          <a:prstGeom prst="rect">
            <a:avLst/>
          </a:prstGeom>
        </p:spPr>
      </p:pic>
      <mc:AlternateContent xmlns:mc="http://schemas.openxmlformats.org/markup-compatibility/2006" xmlns:a14="http://schemas.microsoft.com/office/drawing/2010/main">
        <mc:Choice Requires="a14">
          <p:sp>
            <p:nvSpPr>
              <p:cNvPr id="3" name="TextBox 2"/>
              <p:cNvSpPr txBox="1"/>
              <p:nvPr/>
            </p:nvSpPr>
            <p:spPr>
              <a:xfrm>
                <a:off x="0" y="6346197"/>
                <a:ext cx="9311679" cy="539187"/>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m:rPr>
                          <m:nor/>
                        </m:rPr>
                        <a:rPr lang="en-US" sz="1400" b="0" i="0" smtClean="0">
                          <a:latin typeface="Cambria Math" panose="02040503050406030204" pitchFamily="18" charset="0"/>
                        </a:rPr>
                        <m:t>Metastatic</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potential</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score</m:t>
                      </m:r>
                      <m:r>
                        <a:rPr lang="en-US" sz="1400" b="0" i="1" smtClean="0">
                          <a:latin typeface="Cambria Math" panose="02040503050406030204" pitchFamily="18" charset="0"/>
                        </a:rPr>
                        <m:t>= </m:t>
                      </m:r>
                      <m:f>
                        <m:fPr>
                          <m:ctrlPr>
                            <a:rPr lang="en-US" sz="1400" b="0" i="1" smtClean="0">
                              <a:latin typeface="Cambria Math" panose="02040503050406030204" pitchFamily="18" charset="0"/>
                            </a:rPr>
                          </m:ctrlPr>
                        </m:fPr>
                        <m:num>
                          <m:r>
                            <m:rPr>
                              <m:nor/>
                            </m:rPr>
                            <a:rPr lang="en-US" sz="1400" b="0" i="0" smtClean="0">
                              <a:latin typeface="Cambria Math" panose="02040503050406030204" pitchFamily="18" charset="0"/>
                            </a:rPr>
                            <m:t>Avg</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expression</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upregulated</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genes</m:t>
                          </m:r>
                        </m:num>
                        <m:den>
                          <m:r>
                            <m:rPr>
                              <m:nor/>
                            </m:rPr>
                            <a:rPr lang="en-US" sz="1400" b="0" i="0" smtClean="0">
                              <a:latin typeface="Cambria Math" panose="02040503050406030204" pitchFamily="18" charset="0"/>
                            </a:rPr>
                            <m:t>Avg</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expression</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downregulated</m:t>
                          </m:r>
                          <m:r>
                            <m:rPr>
                              <m:nor/>
                            </m:rPr>
                            <a:rPr lang="en-US" sz="1400" b="0" i="0" smtClean="0">
                              <a:latin typeface="Cambria Math" panose="02040503050406030204" pitchFamily="18" charset="0"/>
                            </a:rPr>
                            <m:t> </m:t>
                          </m:r>
                          <m:r>
                            <m:rPr>
                              <m:nor/>
                            </m:rPr>
                            <a:rPr lang="en-US" sz="1400" b="0" i="0" smtClean="0">
                              <a:latin typeface="Cambria Math" panose="02040503050406030204" pitchFamily="18" charset="0"/>
                            </a:rPr>
                            <m:t>genes</m:t>
                          </m:r>
                        </m:den>
                      </m:f>
                    </m:oMath>
                  </m:oMathPara>
                </a14:m>
                <a:endParaRPr lang="en-US" sz="1400"/>
              </a:p>
            </p:txBody>
          </p:sp>
        </mc:Choice>
        <mc:Fallback xmlns="">
          <p:sp>
            <p:nvSpPr>
              <p:cNvPr id="3" name="TextBox 2"/>
              <p:cNvSpPr txBox="1">
                <a:spLocks noRot="1" noChangeAspect="1" noMove="1" noResize="1" noEditPoints="1" noAdjustHandles="1" noChangeArrowheads="1" noChangeShapeType="1" noTextEdit="1"/>
              </p:cNvSpPr>
              <p:nvPr/>
            </p:nvSpPr>
            <p:spPr>
              <a:xfrm>
                <a:off x="0" y="6346197"/>
                <a:ext cx="9311679" cy="539187"/>
              </a:xfrm>
              <a:prstGeom prst="rect">
                <a:avLst/>
              </a:prstGeom>
              <a:blipFill>
                <a:blip r:embed="rId4"/>
                <a:stretch>
                  <a:fillRect b="-5682"/>
                </a:stretch>
              </a:blipFill>
            </p:spPr>
            <p:txBody>
              <a:bodyPr/>
              <a:lstStyle/>
              <a:p>
                <a:r>
                  <a:rPr lang="en-US">
                    <a:noFill/>
                  </a:rPr>
                  <a:t> </a:t>
                </a:r>
              </a:p>
            </p:txBody>
          </p:sp>
        </mc:Fallback>
      </mc:AlternateContent>
      <p:cxnSp>
        <p:nvCxnSpPr>
          <p:cNvPr id="4" name="Straight Connector 3"/>
          <p:cNvCxnSpPr/>
          <p:nvPr/>
        </p:nvCxnSpPr>
        <p:spPr>
          <a:xfrm>
            <a:off x="4706960" y="692696"/>
            <a:ext cx="0" cy="4608512"/>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graphicFrame>
        <p:nvGraphicFramePr>
          <p:cNvPr id="9" name="Table 8"/>
          <p:cNvGraphicFramePr>
            <a:graphicFrameLocks noGrp="1"/>
          </p:cNvGraphicFramePr>
          <p:nvPr>
            <p:extLst>
              <p:ext uri="{D42A27DB-BD31-4B8C-83A1-F6EECF244321}">
                <p14:modId xmlns:p14="http://schemas.microsoft.com/office/powerpoint/2010/main" val="947863631"/>
              </p:ext>
            </p:extLst>
          </p:nvPr>
        </p:nvGraphicFramePr>
        <p:xfrm>
          <a:off x="9264352" y="4941168"/>
          <a:ext cx="2880321" cy="1831072"/>
        </p:xfrm>
        <a:graphic>
          <a:graphicData uri="http://schemas.openxmlformats.org/drawingml/2006/table">
            <a:tbl>
              <a:tblPr firstRow="1" bandRow="1">
                <a:tableStyleId>{5C22544A-7EE6-4342-B048-85BDC9FD1C3A}</a:tableStyleId>
              </a:tblPr>
              <a:tblGrid>
                <a:gridCol w="960107">
                  <a:extLst>
                    <a:ext uri="{9D8B030D-6E8A-4147-A177-3AD203B41FA5}">
                      <a16:colId xmlns:a16="http://schemas.microsoft.com/office/drawing/2014/main" val="2247147441"/>
                    </a:ext>
                  </a:extLst>
                </a:gridCol>
                <a:gridCol w="960107">
                  <a:extLst>
                    <a:ext uri="{9D8B030D-6E8A-4147-A177-3AD203B41FA5}">
                      <a16:colId xmlns:a16="http://schemas.microsoft.com/office/drawing/2014/main" val="2784273123"/>
                    </a:ext>
                  </a:extLst>
                </a:gridCol>
                <a:gridCol w="960107">
                  <a:extLst>
                    <a:ext uri="{9D8B030D-6E8A-4147-A177-3AD203B41FA5}">
                      <a16:colId xmlns:a16="http://schemas.microsoft.com/office/drawing/2014/main" val="1043523661"/>
                    </a:ext>
                  </a:extLst>
                </a:gridCol>
              </a:tblGrid>
              <a:tr h="505584">
                <a:tc>
                  <a:txBody>
                    <a:bodyPr/>
                    <a:lstStyle/>
                    <a:p>
                      <a:pPr algn="ctr"/>
                      <a:r>
                        <a:rPr lang="en-US" sz="1600" smtClean="0"/>
                        <a:t>UVM</a:t>
                      </a:r>
                    </a:p>
                    <a:p>
                      <a:pPr algn="ctr"/>
                      <a:r>
                        <a:rPr lang="en-US" sz="1600" smtClean="0"/>
                        <a:t>Cutoff:</a:t>
                      </a:r>
                      <a:r>
                        <a:rPr lang="en-US" sz="1600" baseline="0" smtClean="0"/>
                        <a:t> 1.0</a:t>
                      </a:r>
                      <a:endParaRPr lang="en-US" sz="1600"/>
                    </a:p>
                  </a:txBody>
                  <a:tcPr anchor="ctr"/>
                </a:tc>
                <a:tc>
                  <a:txBody>
                    <a:bodyPr/>
                    <a:lstStyle/>
                    <a:p>
                      <a:pPr algn="ctr"/>
                      <a:r>
                        <a:rPr lang="en-US" sz="1600" smtClean="0"/>
                        <a:t>Low potential</a:t>
                      </a:r>
                      <a:endParaRPr lang="en-US" sz="1600"/>
                    </a:p>
                  </a:txBody>
                  <a:tcPr anchor="ctr"/>
                </a:tc>
                <a:tc>
                  <a:txBody>
                    <a:bodyPr/>
                    <a:lstStyle/>
                    <a:p>
                      <a:pPr algn="ctr"/>
                      <a:r>
                        <a:rPr lang="en-US" sz="1600" smtClean="0"/>
                        <a:t>High potential</a:t>
                      </a:r>
                      <a:endParaRPr lang="en-US" sz="1600"/>
                    </a:p>
                  </a:txBody>
                  <a:tcPr anchor="ctr"/>
                </a:tc>
                <a:extLst>
                  <a:ext uri="{0D108BD9-81ED-4DB2-BD59-A6C34878D82A}">
                    <a16:rowId xmlns:a16="http://schemas.microsoft.com/office/drawing/2014/main" val="2296321645"/>
                  </a:ext>
                </a:extLst>
              </a:tr>
              <a:tr h="504056">
                <a:tc>
                  <a:txBody>
                    <a:bodyPr/>
                    <a:lstStyle/>
                    <a:p>
                      <a:pPr algn="ctr"/>
                      <a:r>
                        <a:rPr lang="en-US" sz="1600" smtClean="0"/>
                        <a:t>Early</a:t>
                      </a:r>
                      <a:endParaRPr lang="en-US" sz="1600"/>
                    </a:p>
                  </a:txBody>
                  <a:tcPr anchor="ctr"/>
                </a:tc>
                <a:tc>
                  <a:txBody>
                    <a:bodyPr/>
                    <a:lstStyle/>
                    <a:p>
                      <a:pPr algn="ctr"/>
                      <a:r>
                        <a:rPr lang="en-US" sz="1600" smtClean="0"/>
                        <a:t>24</a:t>
                      </a:r>
                      <a:endParaRPr lang="en-US" sz="1600"/>
                    </a:p>
                  </a:txBody>
                  <a:tcPr anchor="ctr"/>
                </a:tc>
                <a:tc>
                  <a:txBody>
                    <a:bodyPr/>
                    <a:lstStyle/>
                    <a:p>
                      <a:pPr algn="ctr"/>
                      <a:r>
                        <a:rPr lang="en-US" sz="1600" smtClean="0"/>
                        <a:t>12</a:t>
                      </a:r>
                      <a:endParaRPr lang="en-US" sz="1600"/>
                    </a:p>
                  </a:txBody>
                  <a:tcPr anchor="ctr"/>
                </a:tc>
                <a:extLst>
                  <a:ext uri="{0D108BD9-81ED-4DB2-BD59-A6C34878D82A}">
                    <a16:rowId xmlns:a16="http://schemas.microsoft.com/office/drawing/2014/main" val="1237112999"/>
                  </a:ext>
                </a:extLst>
              </a:tr>
              <a:tr h="504056">
                <a:tc>
                  <a:txBody>
                    <a:bodyPr/>
                    <a:lstStyle/>
                    <a:p>
                      <a:pPr algn="ctr"/>
                      <a:r>
                        <a:rPr lang="en-US" sz="1600" smtClean="0"/>
                        <a:t>Late</a:t>
                      </a:r>
                      <a:endParaRPr lang="en-US" sz="1600"/>
                    </a:p>
                  </a:txBody>
                  <a:tcPr anchor="ctr"/>
                </a:tc>
                <a:tc>
                  <a:txBody>
                    <a:bodyPr/>
                    <a:lstStyle/>
                    <a:p>
                      <a:pPr algn="ctr"/>
                      <a:r>
                        <a:rPr lang="en-US" sz="1600" smtClean="0"/>
                        <a:t>18</a:t>
                      </a:r>
                      <a:endParaRPr lang="en-US" sz="1600"/>
                    </a:p>
                  </a:txBody>
                  <a:tcPr anchor="ctr"/>
                </a:tc>
                <a:tc>
                  <a:txBody>
                    <a:bodyPr/>
                    <a:lstStyle/>
                    <a:p>
                      <a:pPr algn="ctr"/>
                      <a:r>
                        <a:rPr lang="en-US" sz="1600" smtClean="0"/>
                        <a:t>26</a:t>
                      </a:r>
                      <a:endParaRPr lang="en-US" sz="1600"/>
                    </a:p>
                  </a:txBody>
                  <a:tcPr anchor="ctr"/>
                </a:tc>
                <a:extLst>
                  <a:ext uri="{0D108BD9-81ED-4DB2-BD59-A6C34878D82A}">
                    <a16:rowId xmlns:a16="http://schemas.microsoft.com/office/drawing/2014/main" val="2562524720"/>
                  </a:ext>
                </a:extLst>
              </a:tr>
            </a:tbl>
          </a:graphicData>
        </a:graphic>
      </p:graphicFrame>
      <p:graphicFrame>
        <p:nvGraphicFramePr>
          <p:cNvPr id="6" name="Table 5"/>
          <p:cNvGraphicFramePr>
            <a:graphicFrameLocks noGrp="1"/>
          </p:cNvGraphicFramePr>
          <p:nvPr>
            <p:extLst>
              <p:ext uri="{D42A27DB-BD31-4B8C-83A1-F6EECF244321}">
                <p14:modId xmlns:p14="http://schemas.microsoft.com/office/powerpoint/2010/main" val="4094791578"/>
              </p:ext>
            </p:extLst>
          </p:nvPr>
        </p:nvGraphicFramePr>
        <p:xfrm>
          <a:off x="9264351" y="2924944"/>
          <a:ext cx="2880321" cy="1831072"/>
        </p:xfrm>
        <a:graphic>
          <a:graphicData uri="http://schemas.openxmlformats.org/drawingml/2006/table">
            <a:tbl>
              <a:tblPr firstRow="1" bandRow="1">
                <a:tableStyleId>{5C22544A-7EE6-4342-B048-85BDC9FD1C3A}</a:tableStyleId>
              </a:tblPr>
              <a:tblGrid>
                <a:gridCol w="960107">
                  <a:extLst>
                    <a:ext uri="{9D8B030D-6E8A-4147-A177-3AD203B41FA5}">
                      <a16:colId xmlns:a16="http://schemas.microsoft.com/office/drawing/2014/main" val="2247147441"/>
                    </a:ext>
                  </a:extLst>
                </a:gridCol>
                <a:gridCol w="960107">
                  <a:extLst>
                    <a:ext uri="{9D8B030D-6E8A-4147-A177-3AD203B41FA5}">
                      <a16:colId xmlns:a16="http://schemas.microsoft.com/office/drawing/2014/main" val="2784273123"/>
                    </a:ext>
                  </a:extLst>
                </a:gridCol>
                <a:gridCol w="960107">
                  <a:extLst>
                    <a:ext uri="{9D8B030D-6E8A-4147-A177-3AD203B41FA5}">
                      <a16:colId xmlns:a16="http://schemas.microsoft.com/office/drawing/2014/main" val="1043523661"/>
                    </a:ext>
                  </a:extLst>
                </a:gridCol>
              </a:tblGrid>
              <a:tr h="504056">
                <a:tc>
                  <a:txBody>
                    <a:bodyPr/>
                    <a:lstStyle/>
                    <a:p>
                      <a:pPr algn="ctr"/>
                      <a:r>
                        <a:rPr lang="en-US" sz="1600" smtClean="0"/>
                        <a:t>SKCM Cutoff:</a:t>
                      </a:r>
                      <a:r>
                        <a:rPr lang="en-US" sz="1600" baseline="0" smtClean="0"/>
                        <a:t> 1.0</a:t>
                      </a:r>
                      <a:endParaRPr lang="en-US" sz="1600"/>
                    </a:p>
                  </a:txBody>
                  <a:tcPr anchor="ctr"/>
                </a:tc>
                <a:tc>
                  <a:txBody>
                    <a:bodyPr/>
                    <a:lstStyle/>
                    <a:p>
                      <a:pPr algn="ctr"/>
                      <a:r>
                        <a:rPr lang="en-US" sz="1600" smtClean="0"/>
                        <a:t>Low potential</a:t>
                      </a:r>
                      <a:endParaRPr lang="en-US" sz="1600"/>
                    </a:p>
                  </a:txBody>
                  <a:tcPr anchor="ctr"/>
                </a:tc>
                <a:tc>
                  <a:txBody>
                    <a:bodyPr/>
                    <a:lstStyle/>
                    <a:p>
                      <a:pPr algn="ctr"/>
                      <a:r>
                        <a:rPr lang="en-US" sz="1600" smtClean="0"/>
                        <a:t>High potential</a:t>
                      </a:r>
                      <a:endParaRPr lang="en-US" sz="1600"/>
                    </a:p>
                  </a:txBody>
                  <a:tcPr anchor="ctr"/>
                </a:tc>
                <a:extLst>
                  <a:ext uri="{0D108BD9-81ED-4DB2-BD59-A6C34878D82A}">
                    <a16:rowId xmlns:a16="http://schemas.microsoft.com/office/drawing/2014/main" val="2296321645"/>
                  </a:ext>
                </a:extLst>
              </a:tr>
              <a:tr h="504056">
                <a:tc>
                  <a:txBody>
                    <a:bodyPr/>
                    <a:lstStyle/>
                    <a:p>
                      <a:pPr algn="ctr"/>
                      <a:r>
                        <a:rPr lang="en-US" sz="1600" smtClean="0"/>
                        <a:t>Early</a:t>
                      </a:r>
                      <a:endParaRPr lang="en-US" sz="1600"/>
                    </a:p>
                  </a:txBody>
                  <a:tcPr anchor="ctr"/>
                </a:tc>
                <a:tc>
                  <a:txBody>
                    <a:bodyPr/>
                    <a:lstStyle/>
                    <a:p>
                      <a:pPr algn="ctr"/>
                      <a:r>
                        <a:rPr lang="en-US" sz="1600" smtClean="0"/>
                        <a:t>43</a:t>
                      </a:r>
                      <a:endParaRPr lang="en-US" sz="1600"/>
                    </a:p>
                  </a:txBody>
                  <a:tcPr anchor="ctr"/>
                </a:tc>
                <a:tc>
                  <a:txBody>
                    <a:bodyPr/>
                    <a:lstStyle/>
                    <a:p>
                      <a:pPr algn="ctr"/>
                      <a:r>
                        <a:rPr lang="en-US" sz="1600" smtClean="0"/>
                        <a:t>173</a:t>
                      </a:r>
                      <a:endParaRPr lang="en-US" sz="1600"/>
                    </a:p>
                  </a:txBody>
                  <a:tcPr anchor="ctr"/>
                </a:tc>
                <a:extLst>
                  <a:ext uri="{0D108BD9-81ED-4DB2-BD59-A6C34878D82A}">
                    <a16:rowId xmlns:a16="http://schemas.microsoft.com/office/drawing/2014/main" val="1237112999"/>
                  </a:ext>
                </a:extLst>
              </a:tr>
              <a:tr h="504056">
                <a:tc>
                  <a:txBody>
                    <a:bodyPr/>
                    <a:lstStyle/>
                    <a:p>
                      <a:pPr algn="ctr"/>
                      <a:r>
                        <a:rPr lang="en-US" sz="1600" smtClean="0"/>
                        <a:t>Late</a:t>
                      </a:r>
                      <a:endParaRPr lang="en-US" sz="1600"/>
                    </a:p>
                  </a:txBody>
                  <a:tcPr anchor="ctr"/>
                </a:tc>
                <a:tc>
                  <a:txBody>
                    <a:bodyPr/>
                    <a:lstStyle/>
                    <a:p>
                      <a:pPr algn="ctr"/>
                      <a:r>
                        <a:rPr lang="en-US" sz="1600" smtClean="0"/>
                        <a:t>14</a:t>
                      </a:r>
                      <a:endParaRPr lang="en-US" sz="1600"/>
                    </a:p>
                  </a:txBody>
                  <a:tcPr anchor="ctr"/>
                </a:tc>
                <a:tc>
                  <a:txBody>
                    <a:bodyPr/>
                    <a:lstStyle/>
                    <a:p>
                      <a:pPr algn="ctr"/>
                      <a:r>
                        <a:rPr lang="en-US" sz="1600" smtClean="0"/>
                        <a:t>177</a:t>
                      </a:r>
                      <a:endParaRPr lang="en-US" sz="1600"/>
                    </a:p>
                  </a:txBody>
                  <a:tcPr anchor="ctr"/>
                </a:tc>
                <a:extLst>
                  <a:ext uri="{0D108BD9-81ED-4DB2-BD59-A6C34878D82A}">
                    <a16:rowId xmlns:a16="http://schemas.microsoft.com/office/drawing/2014/main" val="2562524720"/>
                  </a:ext>
                </a:extLst>
              </a:tr>
            </a:tbl>
          </a:graphicData>
        </a:graphic>
      </p:graphicFrame>
    </p:spTree>
    <p:extLst>
      <p:ext uri="{BB962C8B-B14F-4D97-AF65-F5344CB8AC3E}">
        <p14:creationId xmlns:p14="http://schemas.microsoft.com/office/powerpoint/2010/main" val="418010530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potential vs. sigs</a:t>
            </a:r>
            <a:endParaRPr lang="en-US"/>
          </a:p>
        </p:txBody>
      </p:sp>
      <p:sp>
        <p:nvSpPr>
          <p:cNvPr id="3" name="Text Placeholder 2"/>
          <p:cNvSpPr>
            <a:spLocks noGrp="1"/>
          </p:cNvSpPr>
          <p:nvPr>
            <p:ph type="body" idx="1"/>
          </p:nvPr>
        </p:nvSpPr>
        <p:spPr/>
        <p:txBody>
          <a:bodyPr/>
          <a:lstStyle/>
          <a:p>
            <a:r>
              <a:rPr lang="en-US" smtClean="0"/>
              <a:t>TOTAL MUTATION CONTRIBUTION</a:t>
            </a:r>
            <a:endParaRPr lang="en-US"/>
          </a:p>
        </p:txBody>
      </p:sp>
    </p:spTree>
    <p:extLst>
      <p:ext uri="{BB962C8B-B14F-4D97-AF65-F5344CB8AC3E}">
        <p14:creationId xmlns:p14="http://schemas.microsoft.com/office/powerpoint/2010/main" val="5750911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28" y="332656"/>
            <a:ext cx="8046720" cy="603504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2955" y="1289169"/>
            <a:ext cx="4122014" cy="4122014"/>
          </a:xfrm>
          <a:prstGeom prst="rect">
            <a:avLst/>
          </a:prstGeom>
        </p:spPr>
      </p:pic>
    </p:spTree>
    <p:extLst>
      <p:ext uri="{BB962C8B-B14F-4D97-AF65-F5344CB8AC3E}">
        <p14:creationId xmlns:p14="http://schemas.microsoft.com/office/powerpoint/2010/main" val="20558181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98" y="404664"/>
            <a:ext cx="8046720" cy="60350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8553" y="1340768"/>
            <a:ext cx="4122014" cy="4122014"/>
          </a:xfrm>
          <a:prstGeom prst="rect">
            <a:avLst/>
          </a:prstGeom>
        </p:spPr>
      </p:pic>
    </p:spTree>
    <p:extLst>
      <p:ext uri="{BB962C8B-B14F-4D97-AF65-F5344CB8AC3E}">
        <p14:creationId xmlns:p14="http://schemas.microsoft.com/office/powerpoint/2010/main" val="973412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28" y="476672"/>
            <a:ext cx="8046720" cy="603504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9986" y="1433185"/>
            <a:ext cx="4122014" cy="4122014"/>
          </a:xfrm>
          <a:prstGeom prst="rect">
            <a:avLst/>
          </a:prstGeom>
        </p:spPr>
      </p:pic>
    </p:spTree>
    <p:extLst>
      <p:ext uri="{BB962C8B-B14F-4D97-AF65-F5344CB8AC3E}">
        <p14:creationId xmlns:p14="http://schemas.microsoft.com/office/powerpoint/2010/main" val="12934554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4664"/>
            <a:ext cx="8046720" cy="60350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46720" y="1361177"/>
            <a:ext cx="4122014" cy="4122014"/>
          </a:xfrm>
          <a:prstGeom prst="rect">
            <a:avLst/>
          </a:prstGeom>
        </p:spPr>
      </p:pic>
    </p:spTree>
    <p:extLst>
      <p:ext uri="{BB962C8B-B14F-4D97-AF65-F5344CB8AC3E}">
        <p14:creationId xmlns:p14="http://schemas.microsoft.com/office/powerpoint/2010/main" val="12129745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404664"/>
            <a:ext cx="8046720" cy="603504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069986" y="1361177"/>
            <a:ext cx="4122014" cy="4122014"/>
          </a:xfrm>
          <a:prstGeom prst="rect">
            <a:avLst/>
          </a:prstGeom>
        </p:spPr>
      </p:pic>
    </p:spTree>
    <p:extLst>
      <p:ext uri="{BB962C8B-B14F-4D97-AF65-F5344CB8AC3E}">
        <p14:creationId xmlns:p14="http://schemas.microsoft.com/office/powerpoint/2010/main" val="38249084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404664"/>
            <a:ext cx="8046720" cy="6035040"/>
          </a:xfrm>
          <a:prstGeom prst="rect">
            <a:avLst/>
          </a:prstGeom>
        </p:spPr>
      </p:pic>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69986" y="1361177"/>
            <a:ext cx="4122014" cy="4122014"/>
          </a:xfrm>
          <a:prstGeom prst="rect">
            <a:avLst/>
          </a:prstGeom>
        </p:spPr>
      </p:pic>
    </p:spTree>
    <p:extLst>
      <p:ext uri="{BB962C8B-B14F-4D97-AF65-F5344CB8AC3E}">
        <p14:creationId xmlns:p14="http://schemas.microsoft.com/office/powerpoint/2010/main" val="122985885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Survival</a:t>
            </a:r>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0831323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Survival information by cohort</a:t>
            </a:r>
            <a:endParaRPr lang="en-US"/>
          </a:p>
        </p:txBody>
      </p:sp>
      <p:graphicFrame>
        <p:nvGraphicFramePr>
          <p:cNvPr id="3" name="Table 2"/>
          <p:cNvGraphicFramePr>
            <a:graphicFrameLocks noGrp="1"/>
          </p:cNvGraphicFramePr>
          <p:nvPr>
            <p:extLst>
              <p:ext uri="{D42A27DB-BD31-4B8C-83A1-F6EECF244321}">
                <p14:modId xmlns:p14="http://schemas.microsoft.com/office/powerpoint/2010/main" val="4209705651"/>
              </p:ext>
            </p:extLst>
          </p:nvPr>
        </p:nvGraphicFramePr>
        <p:xfrm>
          <a:off x="2783630" y="2564904"/>
          <a:ext cx="6336705" cy="2219960"/>
        </p:xfrm>
        <a:graphic>
          <a:graphicData uri="http://schemas.openxmlformats.org/drawingml/2006/table">
            <a:tbl>
              <a:tblPr firstRow="1" bandRow="1">
                <a:tableStyleId>{6E25E649-3F16-4E02-A733-19D2CDBF48F0}</a:tableStyleId>
              </a:tblPr>
              <a:tblGrid>
                <a:gridCol w="2565542">
                  <a:extLst>
                    <a:ext uri="{9D8B030D-6E8A-4147-A177-3AD203B41FA5}">
                      <a16:colId xmlns:a16="http://schemas.microsoft.com/office/drawing/2014/main" val="568252876"/>
                    </a:ext>
                  </a:extLst>
                </a:gridCol>
                <a:gridCol w="1658928">
                  <a:extLst>
                    <a:ext uri="{9D8B030D-6E8A-4147-A177-3AD203B41FA5}">
                      <a16:colId xmlns:a16="http://schemas.microsoft.com/office/drawing/2014/main" val="865946184"/>
                    </a:ext>
                  </a:extLst>
                </a:gridCol>
                <a:gridCol w="2112235">
                  <a:extLst>
                    <a:ext uri="{9D8B030D-6E8A-4147-A177-3AD203B41FA5}">
                      <a16:colId xmlns:a16="http://schemas.microsoft.com/office/drawing/2014/main" val="3786140643"/>
                    </a:ext>
                  </a:extLst>
                </a:gridCol>
              </a:tblGrid>
              <a:tr h="203904">
                <a:tc>
                  <a:txBody>
                    <a:bodyPr/>
                    <a:lstStyle/>
                    <a:p>
                      <a:pPr algn="ctr"/>
                      <a:endParaRPr lang="en-US"/>
                    </a:p>
                  </a:txBody>
                  <a:tcPr/>
                </a:tc>
                <a:tc>
                  <a:txBody>
                    <a:bodyPr/>
                    <a:lstStyle/>
                    <a:p>
                      <a:pPr algn="ctr"/>
                      <a:r>
                        <a:rPr lang="en-US" smtClean="0"/>
                        <a:t>SKCM TP</a:t>
                      </a:r>
                      <a:endParaRPr lang="en-US"/>
                    </a:p>
                  </a:txBody>
                  <a:tcPr anchor="ctr"/>
                </a:tc>
                <a:tc>
                  <a:txBody>
                    <a:bodyPr/>
                    <a:lstStyle/>
                    <a:p>
                      <a:pPr algn="ctr"/>
                      <a:r>
                        <a:rPr lang="en-US" smtClean="0"/>
                        <a:t>SKCM TM</a:t>
                      </a:r>
                      <a:endParaRPr lang="en-US"/>
                    </a:p>
                  </a:txBody>
                  <a:tcPr anchor="ctr"/>
                </a:tc>
                <a:extLst>
                  <a:ext uri="{0D108BD9-81ED-4DB2-BD59-A6C34878D82A}">
                    <a16:rowId xmlns:a16="http://schemas.microsoft.com/office/drawing/2014/main" val="2021305161"/>
                  </a:ext>
                </a:extLst>
              </a:tr>
              <a:tr h="370840">
                <a:tc>
                  <a:txBody>
                    <a:bodyPr/>
                    <a:lstStyle/>
                    <a:p>
                      <a:endParaRPr lang="en-US" b="1"/>
                    </a:p>
                  </a:txBody>
                  <a:tcPr/>
                </a:tc>
                <a:tc>
                  <a:txBody>
                    <a:bodyPr/>
                    <a:lstStyle/>
                    <a:p>
                      <a:pPr algn="ctr"/>
                      <a:r>
                        <a:rPr lang="en-US" b="1" smtClean="0"/>
                        <a:t>n = 104</a:t>
                      </a:r>
                      <a:endParaRPr lang="en-US" b="1"/>
                    </a:p>
                  </a:txBody>
                  <a:tcPr anchor="ctr"/>
                </a:tc>
                <a:tc>
                  <a:txBody>
                    <a:bodyPr/>
                    <a:lstStyle/>
                    <a:p>
                      <a:pPr algn="ctr"/>
                      <a:r>
                        <a:rPr lang="en-US" b="1" smtClean="0"/>
                        <a:t>n = 363</a:t>
                      </a:r>
                      <a:endParaRPr lang="en-US" b="1"/>
                    </a:p>
                  </a:txBody>
                  <a:tcPr anchor="ctr"/>
                </a:tc>
                <a:extLst>
                  <a:ext uri="{0D108BD9-81ED-4DB2-BD59-A6C34878D82A}">
                    <a16:rowId xmlns:a16="http://schemas.microsoft.com/office/drawing/2014/main" val="1990102290"/>
                  </a:ext>
                </a:extLst>
              </a:tr>
              <a:tr h="370840">
                <a:tc>
                  <a:txBody>
                    <a:bodyPr/>
                    <a:lstStyle/>
                    <a:p>
                      <a:r>
                        <a:rPr lang="en-US" b="0" smtClean="0"/>
                        <a:t>Alive</a:t>
                      </a:r>
                      <a:endParaRPr lang="en-US" b="0"/>
                    </a:p>
                  </a:txBody>
                  <a:tcPr/>
                </a:tc>
                <a:tc>
                  <a:txBody>
                    <a:bodyPr/>
                    <a:lstStyle/>
                    <a:p>
                      <a:pPr algn="ctr"/>
                      <a:r>
                        <a:rPr lang="en-US" smtClean="0"/>
                        <a:t>74 (71.2%)</a:t>
                      </a:r>
                      <a:endParaRPr lang="en-US"/>
                    </a:p>
                  </a:txBody>
                  <a:tcPr anchor="ctr"/>
                </a:tc>
                <a:tc>
                  <a:txBody>
                    <a:bodyPr/>
                    <a:lstStyle/>
                    <a:p>
                      <a:pPr algn="ctr"/>
                      <a:r>
                        <a:rPr lang="en-US" smtClean="0"/>
                        <a:t>172 (47.4%)</a:t>
                      </a:r>
                      <a:endParaRPr lang="en-US"/>
                    </a:p>
                  </a:txBody>
                  <a:tcPr anchor="ctr"/>
                </a:tc>
                <a:extLst>
                  <a:ext uri="{0D108BD9-81ED-4DB2-BD59-A6C34878D82A}">
                    <a16:rowId xmlns:a16="http://schemas.microsoft.com/office/drawing/2014/main" val="1124296174"/>
                  </a:ext>
                </a:extLst>
              </a:tr>
              <a:tr h="370840">
                <a:tc>
                  <a:txBody>
                    <a:bodyPr/>
                    <a:lstStyle/>
                    <a:p>
                      <a:pPr marL="0" indent="0"/>
                      <a:r>
                        <a:rPr lang="en-US" smtClean="0"/>
                        <a:t>Dead</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t>40 (28.8%)</a:t>
                      </a:r>
                    </a:p>
                  </a:txBody>
                  <a:tcPr anchor="ctr"/>
                </a:tc>
                <a:tc>
                  <a:txBody>
                    <a:bodyPr/>
                    <a:lstStyle/>
                    <a:p>
                      <a:pPr algn="ctr"/>
                      <a:r>
                        <a:rPr lang="en-US" smtClean="0"/>
                        <a:t>191 (52.6%)</a:t>
                      </a:r>
                      <a:endParaRPr lang="en-US"/>
                    </a:p>
                  </a:txBody>
                  <a:tcPr anchor="ctr"/>
                </a:tc>
                <a:extLst>
                  <a:ext uri="{0D108BD9-81ED-4DB2-BD59-A6C34878D82A}">
                    <a16:rowId xmlns:a16="http://schemas.microsoft.com/office/drawing/2014/main" val="4031948694"/>
                  </a:ext>
                </a:extLst>
              </a:tr>
              <a:tr h="370840">
                <a:tc>
                  <a:txBody>
                    <a:bodyPr/>
                    <a:lstStyle/>
                    <a:p>
                      <a:pPr marL="0" indent="0"/>
                      <a:r>
                        <a:rPr lang="en-US" smtClean="0"/>
                        <a:t>Mean</a:t>
                      </a:r>
                      <a:r>
                        <a:rPr lang="en-US" baseline="0" smtClean="0"/>
                        <a:t> survival (days)</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effectLst/>
                        </a:rPr>
                        <a:t>500.8</a:t>
                      </a:r>
                      <a:endParaRPr lang="en-US" smtClean="0"/>
                    </a:p>
                  </a:txBody>
                  <a:tcPr anchor="ctr"/>
                </a:tc>
                <a:tc>
                  <a:txBody>
                    <a:bodyPr/>
                    <a:lstStyle/>
                    <a:p>
                      <a:pPr algn="ctr"/>
                      <a:r>
                        <a:rPr lang="en-US" smtClean="0">
                          <a:effectLst/>
                        </a:rPr>
                        <a:t>1998.7</a:t>
                      </a:r>
                      <a:endParaRPr lang="en-US"/>
                    </a:p>
                  </a:txBody>
                  <a:tcPr anchor="ctr"/>
                </a:tc>
                <a:extLst>
                  <a:ext uri="{0D108BD9-81ED-4DB2-BD59-A6C34878D82A}">
                    <a16:rowId xmlns:a16="http://schemas.microsoft.com/office/drawing/2014/main" val="3261069935"/>
                  </a:ext>
                </a:extLst>
              </a:tr>
              <a:tr h="370840">
                <a:tc>
                  <a:txBody>
                    <a:bodyPr/>
                    <a:lstStyle/>
                    <a:p>
                      <a:pPr marL="0" indent="0"/>
                      <a:r>
                        <a:rPr lang="en-US" smtClean="0"/>
                        <a:t>Survival</a:t>
                      </a:r>
                      <a:r>
                        <a:rPr lang="en-US" baseline="0" smtClean="0"/>
                        <a:t> (min – max)</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effectLst/>
                        </a:rPr>
                        <a:t>170 – 1354</a:t>
                      </a:r>
                      <a:endParaRPr lang="en-US" smtClean="0"/>
                    </a:p>
                  </a:txBody>
                  <a:tcPr anchor="ctr"/>
                </a:tc>
                <a:tc>
                  <a:txBody>
                    <a:bodyPr/>
                    <a:lstStyle/>
                    <a:p>
                      <a:pPr algn="ctr"/>
                      <a:r>
                        <a:rPr lang="en-US" smtClean="0"/>
                        <a:t>79 – </a:t>
                      </a:r>
                      <a:r>
                        <a:rPr lang="en-US" smtClean="0">
                          <a:effectLst/>
                        </a:rPr>
                        <a:t>10870</a:t>
                      </a:r>
                      <a:endParaRPr lang="en-US"/>
                    </a:p>
                  </a:txBody>
                  <a:tcPr anchor="ctr"/>
                </a:tc>
                <a:extLst>
                  <a:ext uri="{0D108BD9-81ED-4DB2-BD59-A6C34878D82A}">
                    <a16:rowId xmlns:a16="http://schemas.microsoft.com/office/drawing/2014/main" val="977889930"/>
                  </a:ext>
                </a:extLst>
              </a:tr>
            </a:tbl>
          </a:graphicData>
        </a:graphic>
      </p:graphicFrame>
    </p:spTree>
    <p:extLst>
      <p:ext uri="{BB962C8B-B14F-4D97-AF65-F5344CB8AC3E}">
        <p14:creationId xmlns:p14="http://schemas.microsoft.com/office/powerpoint/2010/main" val="132334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84" y="2090"/>
            <a:ext cx="11483698" cy="6858000"/>
          </a:xfrm>
          <a:prstGeom prst="rect">
            <a:avLst/>
          </a:prstGeom>
        </p:spPr>
      </p:pic>
    </p:spTree>
    <p:extLst>
      <p:ext uri="{BB962C8B-B14F-4D97-AF65-F5344CB8AC3E}">
        <p14:creationId xmlns:p14="http://schemas.microsoft.com/office/powerpoint/2010/main" val="3500834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07231" y="1124744"/>
            <a:ext cx="6055852" cy="443356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1124745"/>
            <a:ext cx="6021503" cy="4433560"/>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707330864"/>
              </p:ext>
            </p:extLst>
          </p:nvPr>
        </p:nvGraphicFramePr>
        <p:xfrm>
          <a:off x="551384" y="5671676"/>
          <a:ext cx="2736304" cy="1005840"/>
        </p:xfrm>
        <a:graphic>
          <a:graphicData uri="http://schemas.openxmlformats.org/drawingml/2006/table">
            <a:tbl>
              <a:tblPr firstRow="1" bandRow="1">
                <a:tableStyleId>{6E25E649-3F16-4E02-A733-19D2CDBF48F0}</a:tableStyleId>
              </a:tblPr>
              <a:tblGrid>
                <a:gridCol w="1368152">
                  <a:extLst>
                    <a:ext uri="{9D8B030D-6E8A-4147-A177-3AD203B41FA5}">
                      <a16:colId xmlns:a16="http://schemas.microsoft.com/office/drawing/2014/main" val="1907519213"/>
                    </a:ext>
                  </a:extLst>
                </a:gridCol>
                <a:gridCol w="1368152">
                  <a:extLst>
                    <a:ext uri="{9D8B030D-6E8A-4147-A177-3AD203B41FA5}">
                      <a16:colId xmlns:a16="http://schemas.microsoft.com/office/drawing/2014/main" val="1040463205"/>
                    </a:ext>
                  </a:extLst>
                </a:gridCol>
              </a:tblGrid>
              <a:tr h="298832">
                <a:tc gridSpan="2">
                  <a:txBody>
                    <a:bodyPr/>
                    <a:lstStyle/>
                    <a:p>
                      <a:pPr algn="ctr"/>
                      <a:r>
                        <a:rPr lang="en-US" sz="1600" smtClean="0"/>
                        <a:t>SKCM TP</a:t>
                      </a:r>
                      <a:r>
                        <a:rPr lang="en-US" sz="1600" baseline="0" smtClean="0"/>
                        <a:t> 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r>
                        <a:rPr lang="en-US" sz="1600" smtClean="0"/>
                        <a:t>45</a:t>
                      </a:r>
                      <a:endParaRPr lang="en-US" sz="1600"/>
                    </a:p>
                  </a:txBody>
                  <a:tcPr/>
                </a:tc>
                <a:tc>
                  <a:txBody>
                    <a:bodyPr/>
                    <a:lstStyle/>
                    <a:p>
                      <a:pPr algn="ctr"/>
                      <a:r>
                        <a:rPr lang="en-US" sz="1600" smtClean="0"/>
                        <a:t>53</a:t>
                      </a:r>
                      <a:endParaRPr lang="en-US" sz="1600"/>
                    </a:p>
                  </a:txBody>
                  <a:tcPr/>
                </a:tc>
                <a:extLst>
                  <a:ext uri="{0D108BD9-81ED-4DB2-BD59-A6C34878D82A}">
                    <a16:rowId xmlns:a16="http://schemas.microsoft.com/office/drawing/2014/main" val="1429703765"/>
                  </a:ext>
                </a:extLst>
              </a:tr>
            </a:tbl>
          </a:graphicData>
        </a:graphic>
      </p:graphicFrame>
      <p:graphicFrame>
        <p:nvGraphicFramePr>
          <p:cNvPr id="5" name="Table 4"/>
          <p:cNvGraphicFramePr>
            <a:graphicFrameLocks noGrp="1"/>
          </p:cNvGraphicFramePr>
          <p:nvPr>
            <p:extLst>
              <p:ext uri="{D42A27DB-BD31-4B8C-83A1-F6EECF244321}">
                <p14:modId xmlns:p14="http://schemas.microsoft.com/office/powerpoint/2010/main" val="3956947717"/>
              </p:ext>
            </p:extLst>
          </p:nvPr>
        </p:nvGraphicFramePr>
        <p:xfrm>
          <a:off x="8112224" y="5733256"/>
          <a:ext cx="2736304" cy="1005840"/>
        </p:xfrm>
        <a:graphic>
          <a:graphicData uri="http://schemas.openxmlformats.org/drawingml/2006/table">
            <a:tbl>
              <a:tblPr firstRow="1" bandRow="1">
                <a:tableStyleId>{6E25E649-3F16-4E02-A733-19D2CDBF48F0}</a:tableStyleId>
              </a:tblPr>
              <a:tblGrid>
                <a:gridCol w="1368152">
                  <a:extLst>
                    <a:ext uri="{9D8B030D-6E8A-4147-A177-3AD203B41FA5}">
                      <a16:colId xmlns:a16="http://schemas.microsoft.com/office/drawing/2014/main" val="1907519213"/>
                    </a:ext>
                  </a:extLst>
                </a:gridCol>
                <a:gridCol w="1368152">
                  <a:extLst>
                    <a:ext uri="{9D8B030D-6E8A-4147-A177-3AD203B41FA5}">
                      <a16:colId xmlns:a16="http://schemas.microsoft.com/office/drawing/2014/main" val="1040463205"/>
                    </a:ext>
                  </a:extLst>
                </a:gridCol>
              </a:tblGrid>
              <a:tr h="298832">
                <a:tc gridSpan="2">
                  <a:txBody>
                    <a:bodyPr/>
                    <a:lstStyle/>
                    <a:p>
                      <a:pPr algn="ctr"/>
                      <a:r>
                        <a:rPr lang="en-US" sz="1600" smtClean="0"/>
                        <a:t>SKCM TM</a:t>
                      </a:r>
                      <a:r>
                        <a:rPr lang="en-US" sz="1600" baseline="0" smtClean="0"/>
                        <a:t> 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r>
                        <a:rPr lang="en-US" sz="1600" smtClean="0"/>
                        <a:t>5</a:t>
                      </a:r>
                      <a:endParaRPr lang="en-US" sz="1600"/>
                    </a:p>
                  </a:txBody>
                  <a:tcPr/>
                </a:tc>
                <a:tc>
                  <a:txBody>
                    <a:bodyPr/>
                    <a:lstStyle/>
                    <a:p>
                      <a:pPr algn="ctr"/>
                      <a:r>
                        <a:rPr lang="en-US" sz="1600" smtClean="0"/>
                        <a:t>157</a:t>
                      </a:r>
                      <a:endParaRPr lang="en-US" sz="1600"/>
                    </a:p>
                  </a:txBody>
                  <a:tcPr/>
                </a:tc>
                <a:extLst>
                  <a:ext uri="{0D108BD9-81ED-4DB2-BD59-A6C34878D82A}">
                    <a16:rowId xmlns:a16="http://schemas.microsoft.com/office/drawing/2014/main" val="1429703765"/>
                  </a:ext>
                </a:extLst>
              </a:tr>
            </a:tbl>
          </a:graphicData>
        </a:graphic>
      </p:graphicFrame>
      <p:sp>
        <p:nvSpPr>
          <p:cNvPr id="6" name="TextBox 5"/>
          <p:cNvSpPr txBox="1"/>
          <p:nvPr/>
        </p:nvSpPr>
        <p:spPr>
          <a:xfrm>
            <a:off x="3503712" y="5866844"/>
            <a:ext cx="3528392" cy="738664"/>
          </a:xfrm>
          <a:prstGeom prst="rect">
            <a:avLst/>
          </a:prstGeom>
          <a:noFill/>
        </p:spPr>
        <p:txBody>
          <a:bodyPr wrap="square" rtlCol="0">
            <a:spAutoFit/>
          </a:bodyPr>
          <a:lstStyle/>
          <a:p>
            <a:r>
              <a:rPr lang="en-US" sz="1400" smtClean="0"/>
              <a:t>71 removed (missing survival data)</a:t>
            </a:r>
          </a:p>
          <a:p>
            <a:r>
              <a:rPr lang="en-US" sz="1400" smtClean="0">
                <a:sym typeface="Wingdings" panose="05000000000000000000" pitchFamily="2" charset="2"/>
              </a:rPr>
              <a:t>- High: 6</a:t>
            </a:r>
          </a:p>
          <a:p>
            <a:r>
              <a:rPr lang="en-US" sz="1400" smtClean="0">
                <a:sym typeface="Wingdings" panose="05000000000000000000" pitchFamily="2" charset="2"/>
              </a:rPr>
              <a:t>- Low: 21</a:t>
            </a:r>
            <a:endParaRPr lang="en-US" sz="1400"/>
          </a:p>
        </p:txBody>
      </p:sp>
    </p:spTree>
    <p:extLst>
      <p:ext uri="{BB962C8B-B14F-4D97-AF65-F5344CB8AC3E}">
        <p14:creationId xmlns:p14="http://schemas.microsoft.com/office/powerpoint/2010/main" val="22857922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3352" y="1124858"/>
            <a:ext cx="7641031" cy="5625998"/>
          </a:xfrm>
          <a:prstGeom prst="rect">
            <a:avLst/>
          </a:prstGeom>
        </p:spPr>
      </p:pic>
      <p:sp>
        <p:nvSpPr>
          <p:cNvPr id="3"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smtClean="0"/>
              <a:t>KM plot SKCM TP survival by met potential</a:t>
            </a:r>
            <a:endParaRPr lang="en-US" sz="4000"/>
          </a:p>
        </p:txBody>
      </p:sp>
      <p:graphicFrame>
        <p:nvGraphicFramePr>
          <p:cNvPr id="5" name="Table 4"/>
          <p:cNvGraphicFramePr>
            <a:graphicFrameLocks noGrp="1"/>
          </p:cNvGraphicFramePr>
          <p:nvPr>
            <p:extLst>
              <p:ext uri="{D42A27DB-BD31-4B8C-83A1-F6EECF244321}">
                <p14:modId xmlns:p14="http://schemas.microsoft.com/office/powerpoint/2010/main" val="237062702"/>
              </p:ext>
            </p:extLst>
          </p:nvPr>
        </p:nvGraphicFramePr>
        <p:xfrm>
          <a:off x="8256240" y="2492896"/>
          <a:ext cx="3816425" cy="1584960"/>
        </p:xfrm>
        <a:graphic>
          <a:graphicData uri="http://schemas.openxmlformats.org/drawingml/2006/table">
            <a:tbl>
              <a:tblPr firstRow="1" bandRow="1">
                <a:tableStyleId>{6E25E649-3F16-4E02-A733-19D2CDBF48F0}</a:tableStyleId>
              </a:tblPr>
              <a:tblGrid>
                <a:gridCol w="2088232">
                  <a:extLst>
                    <a:ext uri="{9D8B030D-6E8A-4147-A177-3AD203B41FA5}">
                      <a16:colId xmlns:a16="http://schemas.microsoft.com/office/drawing/2014/main" val="71472471"/>
                    </a:ext>
                  </a:extLst>
                </a:gridCol>
                <a:gridCol w="949331">
                  <a:extLst>
                    <a:ext uri="{9D8B030D-6E8A-4147-A177-3AD203B41FA5}">
                      <a16:colId xmlns:a16="http://schemas.microsoft.com/office/drawing/2014/main" val="1907519213"/>
                    </a:ext>
                  </a:extLst>
                </a:gridCol>
                <a:gridCol w="778862">
                  <a:extLst>
                    <a:ext uri="{9D8B030D-6E8A-4147-A177-3AD203B41FA5}">
                      <a16:colId xmlns:a16="http://schemas.microsoft.com/office/drawing/2014/main" val="1040463205"/>
                    </a:ext>
                  </a:extLst>
                </a:gridCol>
              </a:tblGrid>
              <a:tr h="298832">
                <a:tc>
                  <a:txBody>
                    <a:bodyPr/>
                    <a:lstStyle/>
                    <a:p>
                      <a:pPr algn="ctr"/>
                      <a:endParaRPr lang="en-US" sz="1600"/>
                    </a:p>
                  </a:txBody>
                  <a:tcPr/>
                </a:tc>
                <a:tc gridSpan="2">
                  <a:txBody>
                    <a:bodyPr/>
                    <a:lstStyle/>
                    <a:p>
                      <a:pPr algn="ctr"/>
                      <a:r>
                        <a:rPr lang="en-US" sz="1600" baseline="0" smtClean="0"/>
                        <a:t>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endParaRPr lang="en-US" sz="1600"/>
                    </a:p>
                  </a:txBody>
                  <a:tcPr/>
                </a:tc>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endParaRPr lang="en-US" sz="1600"/>
                    </a:p>
                  </a:txBody>
                  <a:tcPr/>
                </a:tc>
                <a:tc>
                  <a:txBody>
                    <a:bodyPr/>
                    <a:lstStyle/>
                    <a:p>
                      <a:pPr algn="ctr"/>
                      <a:r>
                        <a:rPr lang="en-US" sz="1600" smtClean="0"/>
                        <a:t>45</a:t>
                      </a:r>
                      <a:endParaRPr lang="en-US" sz="1600"/>
                    </a:p>
                  </a:txBody>
                  <a:tcPr/>
                </a:tc>
                <a:tc>
                  <a:txBody>
                    <a:bodyPr/>
                    <a:lstStyle/>
                    <a:p>
                      <a:pPr algn="ctr"/>
                      <a:r>
                        <a:rPr lang="en-US" sz="1600" smtClean="0"/>
                        <a:t>53</a:t>
                      </a:r>
                      <a:endParaRPr lang="en-US" sz="1600"/>
                    </a:p>
                  </a:txBody>
                  <a:tcPr/>
                </a:tc>
                <a:extLst>
                  <a:ext uri="{0D108BD9-81ED-4DB2-BD59-A6C34878D82A}">
                    <a16:rowId xmlns:a16="http://schemas.microsoft.com/office/drawing/2014/main" val="1429703765"/>
                  </a:ext>
                </a:extLst>
              </a:tr>
              <a:tr h="298832">
                <a:tc>
                  <a:txBody>
                    <a:bodyPr/>
                    <a:lstStyle/>
                    <a:p>
                      <a:pPr algn="ctr"/>
                      <a:r>
                        <a:rPr lang="en-US" sz="1600" smtClean="0"/>
                        <a:t>Missing</a:t>
                      </a:r>
                      <a:r>
                        <a:rPr lang="en-US" sz="1600" baseline="0" smtClean="0"/>
                        <a:t> survival data</a:t>
                      </a:r>
                      <a:endParaRPr lang="en-US" sz="1600"/>
                    </a:p>
                  </a:txBody>
                  <a:tcPr/>
                </a:tc>
                <a:tc>
                  <a:txBody>
                    <a:bodyPr/>
                    <a:lstStyle/>
                    <a:p>
                      <a:pPr algn="ctr"/>
                      <a:r>
                        <a:rPr lang="en-US" sz="1600" smtClean="0"/>
                        <a:t>24</a:t>
                      </a:r>
                      <a:endParaRPr lang="en-US" sz="1600"/>
                    </a:p>
                  </a:txBody>
                  <a:tcPr/>
                </a:tc>
                <a:tc>
                  <a:txBody>
                    <a:bodyPr/>
                    <a:lstStyle/>
                    <a:p>
                      <a:pPr algn="ctr"/>
                      <a:r>
                        <a:rPr lang="en-US" sz="1600" smtClean="0"/>
                        <a:t>47</a:t>
                      </a:r>
                      <a:endParaRPr lang="en-US" sz="1600"/>
                    </a:p>
                  </a:txBody>
                  <a:tcPr/>
                </a:tc>
                <a:extLst>
                  <a:ext uri="{0D108BD9-81ED-4DB2-BD59-A6C34878D82A}">
                    <a16:rowId xmlns:a16="http://schemas.microsoft.com/office/drawing/2014/main" val="751733754"/>
                  </a:ext>
                </a:extLst>
              </a:tr>
            </a:tbl>
          </a:graphicData>
        </a:graphic>
      </p:graphicFrame>
    </p:spTree>
    <p:extLst>
      <p:ext uri="{BB962C8B-B14F-4D97-AF65-F5344CB8AC3E}">
        <p14:creationId xmlns:p14="http://schemas.microsoft.com/office/powerpoint/2010/main" val="41606980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898989">
            <a:alpha val="20000"/>
          </a:srgb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9376" y="1043362"/>
            <a:ext cx="7641031" cy="5625998"/>
          </a:xfrm>
          <a:prstGeom prst="rect">
            <a:avLst/>
          </a:prstGeom>
        </p:spPr>
      </p:pic>
      <p:sp>
        <p:nvSpPr>
          <p:cNvPr id="3"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smtClean="0"/>
              <a:t>KM plot SKCM TP survival by met potential quant</a:t>
            </a:r>
            <a:endParaRPr lang="en-US" sz="4000"/>
          </a:p>
        </p:txBody>
      </p:sp>
      <p:graphicFrame>
        <p:nvGraphicFramePr>
          <p:cNvPr id="4" name="Table 3"/>
          <p:cNvGraphicFramePr>
            <a:graphicFrameLocks noGrp="1"/>
          </p:cNvGraphicFramePr>
          <p:nvPr>
            <p:extLst/>
          </p:nvPr>
        </p:nvGraphicFramePr>
        <p:xfrm>
          <a:off x="8832304" y="1844824"/>
          <a:ext cx="2736304" cy="1005840"/>
        </p:xfrm>
        <a:graphic>
          <a:graphicData uri="http://schemas.openxmlformats.org/drawingml/2006/table">
            <a:tbl>
              <a:tblPr firstRow="1" bandRow="1">
                <a:tableStyleId>{6E25E649-3F16-4E02-A733-19D2CDBF48F0}</a:tableStyleId>
              </a:tblPr>
              <a:tblGrid>
                <a:gridCol w="1368152">
                  <a:extLst>
                    <a:ext uri="{9D8B030D-6E8A-4147-A177-3AD203B41FA5}">
                      <a16:colId xmlns:a16="http://schemas.microsoft.com/office/drawing/2014/main" val="1907519213"/>
                    </a:ext>
                  </a:extLst>
                </a:gridCol>
                <a:gridCol w="1368152">
                  <a:extLst>
                    <a:ext uri="{9D8B030D-6E8A-4147-A177-3AD203B41FA5}">
                      <a16:colId xmlns:a16="http://schemas.microsoft.com/office/drawing/2014/main" val="1040463205"/>
                    </a:ext>
                  </a:extLst>
                </a:gridCol>
              </a:tblGrid>
              <a:tr h="298832">
                <a:tc gridSpan="2">
                  <a:txBody>
                    <a:bodyPr/>
                    <a:lstStyle/>
                    <a:p>
                      <a:pPr algn="ctr"/>
                      <a:r>
                        <a:rPr lang="en-US" sz="1600" smtClean="0"/>
                        <a:t>SKCM TP</a:t>
                      </a:r>
                      <a:r>
                        <a:rPr lang="en-US" sz="1600" baseline="0" smtClean="0"/>
                        <a:t> 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r>
                        <a:rPr lang="en-US" sz="1600" smtClean="0"/>
                        <a:t>25</a:t>
                      </a:r>
                      <a:endParaRPr lang="en-US" sz="1600"/>
                    </a:p>
                  </a:txBody>
                  <a:tcPr/>
                </a:tc>
                <a:tc>
                  <a:txBody>
                    <a:bodyPr/>
                    <a:lstStyle/>
                    <a:p>
                      <a:pPr algn="ctr"/>
                      <a:r>
                        <a:rPr lang="en-US" sz="1600" smtClean="0"/>
                        <a:t>25</a:t>
                      </a:r>
                      <a:endParaRPr lang="en-US" sz="1600"/>
                    </a:p>
                  </a:txBody>
                  <a:tcPr/>
                </a:tc>
                <a:extLst>
                  <a:ext uri="{0D108BD9-81ED-4DB2-BD59-A6C34878D82A}">
                    <a16:rowId xmlns:a16="http://schemas.microsoft.com/office/drawing/2014/main" val="1429703765"/>
                  </a:ext>
                </a:extLst>
              </a:tr>
            </a:tbl>
          </a:graphicData>
        </a:graphic>
      </p:graphicFrame>
      <p:sp>
        <p:nvSpPr>
          <p:cNvPr id="5" name="TextBox 4"/>
          <p:cNvSpPr txBox="1"/>
          <p:nvPr/>
        </p:nvSpPr>
        <p:spPr>
          <a:xfrm>
            <a:off x="8904312" y="3645024"/>
            <a:ext cx="3528392" cy="738664"/>
          </a:xfrm>
          <a:prstGeom prst="rect">
            <a:avLst/>
          </a:prstGeom>
          <a:noFill/>
        </p:spPr>
        <p:txBody>
          <a:bodyPr wrap="square" rtlCol="0">
            <a:spAutoFit/>
          </a:bodyPr>
          <a:lstStyle/>
          <a:p>
            <a:r>
              <a:rPr lang="en-US" sz="1400" smtClean="0"/>
              <a:t>71 removed (missing survival data)</a:t>
            </a:r>
          </a:p>
          <a:p>
            <a:r>
              <a:rPr lang="en-US" sz="1400" smtClean="0">
                <a:sym typeface="Wingdings" panose="05000000000000000000" pitchFamily="2" charset="2"/>
              </a:rPr>
              <a:t>- High: 2</a:t>
            </a:r>
          </a:p>
          <a:p>
            <a:r>
              <a:rPr lang="en-US" sz="1400" smtClean="0">
                <a:sym typeface="Wingdings" panose="05000000000000000000" pitchFamily="2" charset="2"/>
              </a:rPr>
              <a:t>- Low: 12</a:t>
            </a:r>
            <a:endParaRPr lang="en-US" sz="1400"/>
          </a:p>
        </p:txBody>
      </p:sp>
    </p:spTree>
    <p:extLst>
      <p:ext uri="{BB962C8B-B14F-4D97-AF65-F5344CB8AC3E}">
        <p14:creationId xmlns:p14="http://schemas.microsoft.com/office/powerpoint/2010/main" val="20561918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B050">
            <a:alpha val="20000"/>
          </a:srgbClr>
        </a:solidFill>
        <a:effectLst/>
      </p:bgPr>
    </p:bg>
    <p:spTree>
      <p:nvGrpSpPr>
        <p:cNvPr id="1" name=""/>
        <p:cNvGrpSpPr/>
        <p:nvPr/>
      </p:nvGrpSpPr>
      <p:grpSpPr>
        <a:xfrm>
          <a:off x="0" y="0"/>
          <a:ext cx="0" cy="0"/>
          <a:chOff x="0" y="0"/>
          <a:chExt cx="0" cy="0"/>
        </a:xfrm>
      </p:grpSpPr>
      <p:sp>
        <p:nvSpPr>
          <p:cNvPr id="2" name="Text Placeholder 1"/>
          <p:cNvSpPr>
            <a:spLocks noGrp="1"/>
          </p:cNvSpPr>
          <p:nvPr>
            <p:ph type="body" idx="1"/>
          </p:nvPr>
        </p:nvSpPr>
        <p:spPr>
          <a:xfrm>
            <a:off x="610369" y="1220607"/>
            <a:ext cx="5157787" cy="460556"/>
          </a:xfrm>
        </p:spPr>
        <p:txBody>
          <a:bodyPr/>
          <a:lstStyle/>
          <a:p>
            <a:r>
              <a:rPr lang="en-US" smtClean="0"/>
              <a:t>Primary tumors (TP)</a:t>
            </a:r>
            <a:endParaRPr lang="en-US"/>
          </a:p>
        </p:txBody>
      </p:sp>
      <p:sp>
        <p:nvSpPr>
          <p:cNvPr id="4" name="Text Placeholder 3"/>
          <p:cNvSpPr>
            <a:spLocks noGrp="1"/>
          </p:cNvSpPr>
          <p:nvPr>
            <p:ph type="body" sz="quarter" idx="3"/>
          </p:nvPr>
        </p:nvSpPr>
        <p:spPr>
          <a:xfrm>
            <a:off x="6528048" y="1221900"/>
            <a:ext cx="5183188" cy="459263"/>
          </a:xfrm>
        </p:spPr>
        <p:txBody>
          <a:bodyPr/>
          <a:lstStyle/>
          <a:p>
            <a:r>
              <a:rPr lang="en-US" smtClean="0"/>
              <a:t>Metastatic tumors (TM)</a:t>
            </a:r>
            <a:endParaRPr lang="en-US"/>
          </a:p>
        </p:txBody>
      </p:sp>
      <p:sp>
        <p:nvSpPr>
          <p:cNvPr id="6" name="Title 5"/>
          <p:cNvSpPr>
            <a:spLocks noGrp="1"/>
          </p:cNvSpPr>
          <p:nvPr>
            <p:ph type="title"/>
          </p:nvPr>
        </p:nvSpPr>
        <p:spPr/>
        <p:txBody>
          <a:bodyPr/>
          <a:lstStyle/>
          <a:p>
            <a:pPr algn="ctr"/>
            <a:r>
              <a:rPr lang="en-US" smtClean="0"/>
              <a:t>CoxPH model – SKCM stage</a:t>
            </a:r>
            <a:endParaRPr lang="en-US"/>
          </a:p>
        </p:txBody>
      </p:sp>
      <p:sp>
        <p:nvSpPr>
          <p:cNvPr id="9" name="Rectangle 8"/>
          <p:cNvSpPr/>
          <p:nvPr/>
        </p:nvSpPr>
        <p:spPr>
          <a:xfrm>
            <a:off x="560909" y="3372867"/>
            <a:ext cx="5544616" cy="201738"/>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560909" y="4465687"/>
            <a:ext cx="1584176" cy="200149"/>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6498010" y="4617305"/>
            <a:ext cx="1441623" cy="179847"/>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2"/>
          <p:cNvSpPr>
            <a:spLocks noGrp="1" noChangeArrowheads="1"/>
          </p:cNvSpPr>
          <p:nvPr>
            <p:ph sz="quarter" idx="4"/>
          </p:nvPr>
        </p:nvSpPr>
        <p:spPr bwMode="auto">
          <a:xfrm>
            <a:off x="6528048" y="2060848"/>
            <a:ext cx="5324400" cy="3393237"/>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coxph(formula = Surv(days_to_death, vital_status) ~ stage, data = tm.surv)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n= 162, number of events= 162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smtClean="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a:solidFill>
                  <a:srgbClr val="000000"/>
                </a:solidFill>
                <a:latin typeface="Lucida Console" panose="020B0609040504020204" pitchFamily="49" charset="0"/>
              </a:rPr>
              <a:t>	</a:t>
            </a:r>
            <a:r>
              <a:rPr kumimoji="0" lang="en-US" altLang="en-US" sz="1050" b="0" i="0" u="none" strike="noStrike" cap="none" normalizeH="0" baseline="0" smtClean="0">
                <a:ln>
                  <a:noFill/>
                </a:ln>
                <a:solidFill>
                  <a:srgbClr val="000000"/>
                </a:solidFill>
                <a:effectLst/>
                <a:latin typeface="Lucida Console" panose="020B0609040504020204" pitchFamily="49" charset="0"/>
              </a:rPr>
              <a:t>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 	-0.09491 	0.90946 	0.23578 	-0.403 	0.687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stageIII 	-0.18812 	0.82852 	0.20158 	-0.933 	0.351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stageIV 	-0.15842 	0.85349 	0.33298 	-0.476 	0.634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5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 	0.9095 	1.100 	0.5729 	1.444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stageIII 	0.8285 	1.207 	0.5581 	1.230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stageIV 	0.8535 	1.172 	0.4444 	1.639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Concordance= 0.52 (se = 0.025 )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Rsquare= 0.006 (max possible= 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Likelihood ratio test= 0.9 on 3 df, p=0.8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Wald test = 0.92 on 3 df, p=0.8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Score (logrank) test = 0.92 on 3 df, p=0.8</a:t>
            </a:r>
            <a:endParaRPr kumimoji="0" lang="en-US" altLang="en-US" sz="2400" b="0" i="0" u="none" strike="noStrike" cap="none" normalizeH="0" baseline="0" smtClean="0">
              <a:ln>
                <a:noFill/>
              </a:ln>
              <a:solidFill>
                <a:schemeClr val="tx1"/>
              </a:solidFill>
              <a:effectLst/>
              <a:latin typeface="Arial" panose="020B0604020202020204" pitchFamily="34" charset="0"/>
            </a:endParaRPr>
          </a:p>
        </p:txBody>
      </p:sp>
      <p:sp>
        <p:nvSpPr>
          <p:cNvPr id="7" name="Rectangle 1"/>
          <p:cNvSpPr>
            <a:spLocks noGrp="1" noChangeArrowheads="1"/>
          </p:cNvSpPr>
          <p:nvPr>
            <p:ph sz="half" idx="2"/>
          </p:nvPr>
        </p:nvSpPr>
        <p:spPr bwMode="auto">
          <a:xfrm>
            <a:off x="610369" y="2080861"/>
            <a:ext cx="5616624" cy="3231654"/>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coxph(formula = Surv(days_to_death, vital_status) ~ stage, data = tp.surv)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n= 27, number of events= 27 (71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stageIII 	2.0840 	8.0367 	0.5796 	3.596</a:t>
            </a:r>
            <a:r>
              <a:rPr kumimoji="0" lang="en-US" altLang="en-US" sz="1050" b="0" i="0" u="none" strike="noStrike" cap="none" normalizeH="0" smtClean="0">
                <a:ln>
                  <a:noFill/>
                </a:ln>
                <a:solidFill>
                  <a:srgbClr val="000000"/>
                </a:solidFill>
                <a:effectLst/>
                <a:latin typeface="Lucida Console" panose="020B0609040504020204" pitchFamily="49" charset="0"/>
              </a:rPr>
              <a:t>     </a:t>
            </a:r>
            <a:r>
              <a:rPr kumimoji="0" lang="en-US" altLang="en-US" sz="1050" b="0" i="0" u="none" strike="noStrike" cap="none" normalizeH="0" baseline="0" smtClean="0">
                <a:ln>
                  <a:noFill/>
                </a:ln>
                <a:solidFill>
                  <a:srgbClr val="000000"/>
                </a:solidFill>
                <a:effectLst/>
                <a:latin typeface="Lucida Console" panose="020B0609040504020204" pitchFamily="49" charset="0"/>
              </a:rPr>
              <a:t>0.000323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smtClean="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50">
                <a:solidFill>
                  <a:srgbClr val="000000"/>
                </a:solidFill>
                <a:latin typeface="Lucida Console" panose="020B0609040504020204" pitchFamily="49" charset="0"/>
              </a:rPr>
              <a:t>	</a:t>
            </a:r>
            <a:r>
              <a:rPr kumimoji="0" lang="en-US" altLang="en-US" sz="1050" b="0" i="0" u="none" strike="noStrike" cap="none" normalizeH="0" baseline="0" smtClean="0">
                <a:ln>
                  <a:noFill/>
                </a:ln>
                <a:solidFill>
                  <a:srgbClr val="000000"/>
                </a:solidFill>
                <a:effectLst/>
                <a:latin typeface="Lucida Console" panose="020B0609040504020204" pitchFamily="49" charset="0"/>
              </a:rPr>
              <a:t>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stageIII 	8.037 	0.1244 	2.581 	25.03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5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Concordance= 0.649 (se = 0.036 )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Rsquare= 0.333 (max possible= 0.992 )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Likelihood ratio test	= 10.95 on 1 df, p=9e-04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Wald test 		= 12.93 on 1 df, p=3e-04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50" b="0" i="0" u="none" strike="noStrike" cap="none" normalizeH="0" baseline="0" smtClean="0">
                <a:ln>
                  <a:noFill/>
                </a:ln>
                <a:solidFill>
                  <a:srgbClr val="000000"/>
                </a:solidFill>
                <a:effectLst/>
                <a:latin typeface="Lucida Console" panose="020B0609040504020204" pitchFamily="49" charset="0"/>
              </a:rPr>
              <a:t>Score (logrank) test 	= 17.46 on 1 df, p=3e-05</a:t>
            </a:r>
            <a:endParaRPr kumimoji="0" lang="en-US" altLang="en-US" sz="105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14704594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0B050">
            <a:alpha val="20000"/>
          </a:srgbClr>
        </a:solidFill>
        <a:effectLst/>
      </p:bgPr>
    </p:bg>
    <p:spTree>
      <p:nvGrpSpPr>
        <p:cNvPr id="1" name=""/>
        <p:cNvGrpSpPr/>
        <p:nvPr/>
      </p:nvGrpSpPr>
      <p:grpSpPr>
        <a:xfrm>
          <a:off x="0" y="0"/>
          <a:ext cx="0" cy="0"/>
          <a:chOff x="0" y="0"/>
          <a:chExt cx="0" cy="0"/>
        </a:xfrm>
      </p:grpSpPr>
      <p:sp>
        <p:nvSpPr>
          <p:cNvPr id="11" name="Rectangle 10"/>
          <p:cNvSpPr/>
          <p:nvPr/>
        </p:nvSpPr>
        <p:spPr>
          <a:xfrm>
            <a:off x="6456040" y="5067712"/>
            <a:ext cx="1482317" cy="125311"/>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a:off x="6401504" y="3411528"/>
            <a:ext cx="5383128" cy="72895"/>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
          <p:cNvSpPr>
            <a:spLocks noGrp="1" noChangeArrowheads="1"/>
          </p:cNvSpPr>
          <p:nvPr>
            <p:ph sz="quarter" idx="4"/>
          </p:nvPr>
        </p:nvSpPr>
        <p:spPr bwMode="auto">
          <a:xfrm>
            <a:off x="6527800" y="1603184"/>
            <a:ext cx="5664200" cy="4308872"/>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coxph(formula = Surv(days_to_death, vital_status) ~ S7 + S1 + S11 + S23 + S6, data = tm.surv)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n= 162, number of events= 162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-0.6003 	0.5487 	0.4395 	-1.366 	0.1720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1.0300 	2.8011 	1.0285 	1.001 	0.3166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0.6647 	1.9440 	1.6583 	0.401 	0.6885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2.7102 	15.0322 	1.6903 	1.603 	0.1089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5.5693 	262.2631 	2.3149 	2.406 	0.0161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0.5487 	1.822582 	0.23185 	1.298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2.8011 	0.356997 	0.37311 	21.030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1.9440 	0.514408 	0.07537 	50.142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15.0322 	0.066524 	0.54730 	412.875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262.2631 	0.003813 	2.80755 	24498.923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Concordance= 0.566 (se = 0.026 )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Rsquare= 0.096 (max possible= 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Likelihood ratio test= 16.35 on 5 df, p=0.006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Wald test = 18.78 on 5 df, p=0.002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Score (logrank) test = 19.41 on 5 df, p=0.002</a:t>
            </a:r>
            <a:endParaRPr kumimoji="0" lang="en-US" altLang="en-US" sz="2000" b="0" i="0" u="none" strike="noStrike" cap="none" normalizeH="0" baseline="0" smtClean="0">
              <a:ln>
                <a:noFill/>
              </a:ln>
              <a:solidFill>
                <a:schemeClr val="tx1"/>
              </a:solidFill>
              <a:effectLst/>
              <a:latin typeface="Arial" panose="020B0604020202020204" pitchFamily="34" charset="0"/>
            </a:endParaRPr>
          </a:p>
        </p:txBody>
      </p:sp>
      <p:sp>
        <p:nvSpPr>
          <p:cNvPr id="2" name="Text Placeholder 1"/>
          <p:cNvSpPr>
            <a:spLocks noGrp="1"/>
          </p:cNvSpPr>
          <p:nvPr>
            <p:ph type="body" idx="1"/>
          </p:nvPr>
        </p:nvSpPr>
        <p:spPr>
          <a:xfrm>
            <a:off x="610369" y="1220607"/>
            <a:ext cx="5157787" cy="460556"/>
          </a:xfrm>
        </p:spPr>
        <p:txBody>
          <a:bodyPr/>
          <a:lstStyle/>
          <a:p>
            <a:r>
              <a:rPr lang="en-US" smtClean="0"/>
              <a:t>Primary tumors (TP)</a:t>
            </a:r>
            <a:endParaRPr lang="en-US"/>
          </a:p>
        </p:txBody>
      </p:sp>
      <p:sp>
        <p:nvSpPr>
          <p:cNvPr id="4" name="Text Placeholder 3"/>
          <p:cNvSpPr>
            <a:spLocks noGrp="1"/>
          </p:cNvSpPr>
          <p:nvPr>
            <p:ph type="body" sz="quarter" idx="3"/>
          </p:nvPr>
        </p:nvSpPr>
        <p:spPr>
          <a:xfrm>
            <a:off x="6528048" y="1221900"/>
            <a:ext cx="5183188" cy="459263"/>
          </a:xfrm>
        </p:spPr>
        <p:txBody>
          <a:bodyPr/>
          <a:lstStyle/>
          <a:p>
            <a:r>
              <a:rPr lang="en-US" smtClean="0"/>
              <a:t>Metastatic tumors (TM)</a:t>
            </a:r>
            <a:endParaRPr lang="en-US"/>
          </a:p>
        </p:txBody>
      </p:sp>
      <p:sp>
        <p:nvSpPr>
          <p:cNvPr id="6" name="Title 5"/>
          <p:cNvSpPr>
            <a:spLocks noGrp="1"/>
          </p:cNvSpPr>
          <p:nvPr>
            <p:ph type="title"/>
          </p:nvPr>
        </p:nvSpPr>
        <p:spPr/>
        <p:txBody>
          <a:bodyPr/>
          <a:lstStyle/>
          <a:p>
            <a:pPr algn="ctr"/>
            <a:r>
              <a:rPr lang="en-US" smtClean="0"/>
              <a:t>CoxPH model – SKCM main mutsigs</a:t>
            </a:r>
            <a:endParaRPr lang="en-US"/>
          </a:p>
        </p:txBody>
      </p:sp>
      <p:sp>
        <p:nvSpPr>
          <p:cNvPr id="10" name="Rectangle 9"/>
          <p:cNvSpPr/>
          <p:nvPr/>
        </p:nvSpPr>
        <p:spPr>
          <a:xfrm>
            <a:off x="663084" y="4845864"/>
            <a:ext cx="1477872" cy="128141"/>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noGrp="1" noChangeArrowheads="1"/>
          </p:cNvSpPr>
          <p:nvPr>
            <p:ph sz="half" idx="2"/>
          </p:nvPr>
        </p:nvSpPr>
        <p:spPr bwMode="auto">
          <a:xfrm>
            <a:off x="698028" y="1773346"/>
            <a:ext cx="5270377" cy="3847207"/>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coxph(formula = Surv(days_to_death, vital_status) ~ S7 + S1 + S11 + S23 + S6, data = tp.surv)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n= 27, number of events= 27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(71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000">
                <a:solidFill>
                  <a:srgbClr val="000000"/>
                </a:solidFill>
                <a:latin typeface="Lucida Console" panose="020B0609040504020204" pitchFamily="49" charset="0"/>
              </a:rPr>
              <a:t>	</a:t>
            </a:r>
            <a:r>
              <a:rPr kumimoji="0" lang="en-US" altLang="en-US" sz="1000" b="0" i="0" u="none" strike="noStrike" cap="none" normalizeH="0" baseline="0" smtClean="0">
                <a:ln>
                  <a:noFill/>
                </a:ln>
                <a:solidFill>
                  <a:srgbClr val="000000"/>
                </a:solidFill>
                <a:effectLst/>
                <a:latin typeface="Lucida Console" panose="020B0609040504020204" pitchFamily="49" charset="0"/>
              </a:rPr>
              <a:t>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-1.56114 	0.20990 	1.17105 	-1.333 	0.182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-2.19545 	0.11131 	2.55383 	-0.860 	0.390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3.49605 	32.98488 	3.79008 	0.922 	0.356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6.82498 	920.55788 	4.65224 	1.467 	0.142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-2.57223 	0.07637 	3.05923 	-0.841 	0.400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0.20990 	4.764236 	0.0211451 	2.084e+00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0.11131 	8.984054 	0.0007459 	1.661e+01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32.98488 	0.030317 	0.0195973 	5.552e+04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920.55788 	0.001086 	0.1009392 	8.395e+06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0.07637 	13.094950 	0.0001901 	3.068e+01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Concordance= 0.646 (se = 0.069 )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Rsquare= 0.189 (max possible= 0.992 )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Likelihood ratio test	= 5.65 on 5 df, p=0.3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Wald test 		= 5.66 on 5 df, p=0.3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Score (logrank) test 	= 6.01 on 5 df, p=0.3</a:t>
            </a:r>
            <a:endParaRPr kumimoji="0" lang="en-US" altLang="en-US" sz="20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6430195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0B050">
            <a:alpha val="20000"/>
          </a:srgbClr>
        </a:solidFill>
        <a:effectLst/>
      </p:bgPr>
    </p:bg>
    <p:spTree>
      <p:nvGrpSpPr>
        <p:cNvPr id="1" name=""/>
        <p:cNvGrpSpPr/>
        <p:nvPr/>
      </p:nvGrpSpPr>
      <p:grpSpPr>
        <a:xfrm>
          <a:off x="0" y="0"/>
          <a:ext cx="0" cy="0"/>
          <a:chOff x="0" y="0"/>
          <a:chExt cx="0" cy="0"/>
        </a:xfrm>
      </p:grpSpPr>
      <p:sp>
        <p:nvSpPr>
          <p:cNvPr id="7" name="Rectangle 6"/>
          <p:cNvSpPr/>
          <p:nvPr/>
        </p:nvSpPr>
        <p:spPr>
          <a:xfrm>
            <a:off x="1852290" y="2996952"/>
            <a:ext cx="8132142" cy="216024"/>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1852290" y="4631707"/>
            <a:ext cx="1728192" cy="201738"/>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smtClean="0"/>
              <a:t>CoxPH model – SKCM TM treatment</a:t>
            </a:r>
            <a:endParaRPr lang="en-US"/>
          </a:p>
        </p:txBody>
      </p:sp>
      <p:sp>
        <p:nvSpPr>
          <p:cNvPr id="8" name="Rectangle 7"/>
          <p:cNvSpPr/>
          <p:nvPr/>
        </p:nvSpPr>
        <p:spPr>
          <a:xfrm>
            <a:off x="1847528" y="2630473"/>
            <a:ext cx="8132142" cy="216024"/>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2"/>
          <p:cNvSpPr>
            <a:spLocks noGrp="1" noChangeArrowheads="1"/>
          </p:cNvSpPr>
          <p:nvPr>
            <p:ph idx="1"/>
          </p:nvPr>
        </p:nvSpPr>
        <p:spPr bwMode="auto">
          <a:xfrm>
            <a:off x="1882924" y="1515563"/>
            <a:ext cx="8101508" cy="4555093"/>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coxph(formula = Surv(days_to_death, vital_status) ~ treatment, data = tm.surv)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n= 21, number of events= 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(141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200" smtClean="0">
                <a:solidFill>
                  <a:srgbClr val="000000"/>
                </a:solidFill>
                <a:latin typeface="Lucida Console" panose="020B0609040504020204" pitchFamily="49" charset="0"/>
              </a:rPr>
              <a:t>	</a:t>
            </a:r>
            <a:r>
              <a:rPr lang="en-US" altLang="en-US" sz="1200">
                <a:solidFill>
                  <a:srgbClr val="000000"/>
                </a:solidFill>
                <a:latin typeface="Lucida Console" panose="020B0609040504020204" pitchFamily="49" charset="0"/>
              </a:rPr>
              <a:t>	</a:t>
            </a:r>
            <a:r>
              <a:rPr lang="en-US" altLang="en-US" sz="1200" smtClean="0">
                <a:solidFill>
                  <a:srgbClr val="000000"/>
                </a:solidFill>
                <a:latin typeface="Lucida Console" panose="020B0609040504020204" pitchFamily="49" charset="0"/>
              </a:rPr>
              <a:t>		</a:t>
            </a:r>
            <a:r>
              <a:rPr kumimoji="0" lang="en-US" altLang="en-US" sz="1200" b="0" i="0" u="none" strike="noStrike" cap="none" normalizeH="0" baseline="0" smtClean="0">
                <a:ln>
                  <a:noFill/>
                </a:ln>
                <a:solidFill>
                  <a:srgbClr val="000000"/>
                </a:solidFill>
                <a:effectLst/>
                <a:latin typeface="Lucida Console" panose="020B0609040504020204" pitchFamily="49" charset="0"/>
              </a:rPr>
              <a:t>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treatmentinterferon 		-2.20974 	0.10973 	1.24340 	-1.777 	0.0755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treatmentinterferon + radiation 	-1.95644 	0.14136 	1.33076 	-1.470 	0.1415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treatmentradiation 			-2.52564 	0.08001 	1.28509 	-1.965 	0.0494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treatmentinterferon 		0.10973 	9.113 	 0.009593	</a:t>
            </a:r>
            <a:r>
              <a:rPr kumimoji="0" lang="en-US" altLang="en-US" sz="1200" b="0" i="0" u="none" strike="noStrike" cap="none" normalizeH="0" smtClean="0">
                <a:ln>
                  <a:noFill/>
                </a:ln>
                <a:solidFill>
                  <a:srgbClr val="000000"/>
                </a:solidFill>
                <a:effectLst/>
                <a:latin typeface="Lucida Console" panose="020B0609040504020204" pitchFamily="49" charset="0"/>
              </a:rPr>
              <a:t> </a:t>
            </a:r>
            <a:r>
              <a:rPr kumimoji="0" lang="en-US" altLang="en-US" sz="1200" b="0" i="0" u="none" strike="noStrike" cap="none" normalizeH="0" baseline="0" smtClean="0">
                <a:ln>
                  <a:noFill/>
                </a:ln>
                <a:solidFill>
                  <a:srgbClr val="000000"/>
                </a:solidFill>
                <a:effectLst/>
                <a:latin typeface="Lucida Console" panose="020B0609040504020204" pitchFamily="49" charset="0"/>
              </a:rPr>
              <a:t>1.2552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treatmentinterferon + radiation 	0.14136 	7.074 	 0.010413 </a:t>
            </a:r>
            <a:r>
              <a:rPr kumimoji="0" lang="en-US" altLang="en-US" sz="1200" b="0" i="0" u="none" strike="noStrike" cap="none" normalizeH="0" smtClean="0">
                <a:ln>
                  <a:noFill/>
                </a:ln>
                <a:solidFill>
                  <a:srgbClr val="000000"/>
                </a:solidFill>
                <a:effectLst/>
                <a:latin typeface="Lucida Console" panose="020B0609040504020204" pitchFamily="49" charset="0"/>
              </a:rPr>
              <a:t> </a:t>
            </a:r>
            <a:r>
              <a:rPr kumimoji="0" lang="en-US" altLang="en-US" sz="1200" b="0" i="0" u="none" strike="noStrike" cap="none" normalizeH="0" baseline="0" smtClean="0">
                <a:ln>
                  <a:noFill/>
                </a:ln>
                <a:solidFill>
                  <a:srgbClr val="000000"/>
                </a:solidFill>
                <a:effectLst/>
                <a:latin typeface="Lucida Console" panose="020B0609040504020204" pitchFamily="49" charset="0"/>
              </a:rPr>
              <a:t>1.9190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treatmentradiation 			0.08001 	12.499 	 0.006446  0.9931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Concordance= 0.545 (se = 0.072 )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Rsquare= 0.135 (max possible= 0.987 )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Likelihood ratio test	= 3.04 on 3 df, p=0.4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Wald test 		= 3.97 on 3 df, p=0.3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Score (logrank) test 	= 5.69 on 3 df, p=0.1 </a:t>
            </a:r>
            <a:r>
              <a:rPr kumimoji="0" lang="en-US" altLang="en-US" sz="800" b="0" i="0" u="none" strike="noStrike" cap="none" normalizeH="0" baseline="0" smtClean="0">
                <a:ln>
                  <a:noFill/>
                </a:ln>
                <a:solidFill>
                  <a:schemeClr val="tx1"/>
                </a:solidFill>
                <a:effectLst/>
              </a:rPr>
              <a:t/>
            </a:r>
            <a:br>
              <a:rPr kumimoji="0" lang="en-US" altLang="en-US" sz="800" b="0" i="0" u="none" strike="noStrike" cap="none" normalizeH="0" baseline="0" smtClean="0">
                <a:ln>
                  <a:noFill/>
                </a:ln>
                <a:solidFill>
                  <a:schemeClr val="tx1"/>
                </a:solidFill>
                <a:effectLst/>
              </a:rPr>
            </a:br>
            <a:endParaRPr kumimoji="0" lang="en-US" altLang="en-US" sz="3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6464501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1919536" y="4209441"/>
            <a:ext cx="1728192" cy="144016"/>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pPr algn="ctr"/>
            <a:r>
              <a:rPr lang="en-US" smtClean="0"/>
              <a:t>CoxPH model – SKCM TM radiation</a:t>
            </a:r>
            <a:endParaRPr lang="en-US"/>
          </a:p>
        </p:txBody>
      </p:sp>
      <p:sp>
        <p:nvSpPr>
          <p:cNvPr id="4" name="Rectangle 1"/>
          <p:cNvSpPr>
            <a:spLocks noGrp="1" noChangeArrowheads="1"/>
          </p:cNvSpPr>
          <p:nvPr>
            <p:ph idx="1"/>
          </p:nvPr>
        </p:nvSpPr>
        <p:spPr bwMode="auto">
          <a:xfrm>
            <a:off x="1937810" y="2348880"/>
            <a:ext cx="8316379" cy="2769989"/>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coxph(formula = Surv(days_to_death, vital_status) ~ radiation_therapy, data = tm.surv)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n= 162, number of events= 162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radiation_therapy 	-0.1141 	0.8922 	 0.3279 	 -0.348 	0.728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		exp(coef) exp(-coef)</a:t>
            </a:r>
            <a:r>
              <a:rPr kumimoji="0" lang="en-US" altLang="en-US" sz="1200" b="0" i="0" u="none" strike="noStrike" cap="none" normalizeH="0" smtClean="0">
                <a:ln>
                  <a:noFill/>
                </a:ln>
                <a:solidFill>
                  <a:srgbClr val="000000"/>
                </a:solidFill>
                <a:effectLst/>
                <a:latin typeface="Lucida Console" panose="020B0609040504020204" pitchFamily="49" charset="0"/>
              </a:rPr>
              <a:t> </a:t>
            </a:r>
            <a:r>
              <a:rPr kumimoji="0" lang="en-US" altLang="en-US" sz="1200" b="0" i="0" u="none" strike="noStrike" cap="none" normalizeH="0" baseline="0" smtClean="0">
                <a:ln>
                  <a:noFill/>
                </a:ln>
                <a:solidFill>
                  <a:srgbClr val="000000"/>
                </a:solidFill>
                <a:effectLst/>
                <a:latin typeface="Lucida Console" panose="020B0609040504020204" pitchFamily="49" charset="0"/>
              </a:rPr>
              <a:t>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radiation_therapy 	0.8922 	1.121 	 0.4692 	 1.697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2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Concordance= 0.508 (se = 0.011 )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Rsquare= 0.001 (max possible= 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Likelihood ratio test	= 0.13 on 1 df, p=0.7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Wald test 		= 0.12 on 1 df, p=0.7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smtClean="0">
                <a:ln>
                  <a:noFill/>
                </a:ln>
                <a:solidFill>
                  <a:srgbClr val="000000"/>
                </a:solidFill>
                <a:effectLst/>
                <a:latin typeface="Lucida Console" panose="020B0609040504020204" pitchFamily="49" charset="0"/>
              </a:rPr>
              <a:t>Score (logrank) test 	= 0.12 on 1 df, p=0.7</a:t>
            </a:r>
            <a:endParaRPr kumimoji="0" lang="en-US" altLang="en-US" sz="32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08959761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7384"/>
            <a:ext cx="10515600" cy="903634"/>
          </a:xfrm>
        </p:spPr>
        <p:txBody>
          <a:bodyPr>
            <a:normAutofit fontScale="90000"/>
          </a:bodyPr>
          <a:lstStyle/>
          <a:p>
            <a:pPr algn="ctr"/>
            <a:r>
              <a:rPr lang="en-US" smtClean="0"/>
              <a:t>CoxPH model – SKCM TM treatment, mutsigs, …</a:t>
            </a:r>
            <a:endParaRPr lang="en-US"/>
          </a:p>
        </p:txBody>
      </p:sp>
      <p:sp>
        <p:nvSpPr>
          <p:cNvPr id="5" name="Rectangle 4"/>
          <p:cNvSpPr/>
          <p:nvPr/>
        </p:nvSpPr>
        <p:spPr>
          <a:xfrm>
            <a:off x="838200" y="6147832"/>
            <a:ext cx="1297360" cy="85253"/>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773232" y="1722507"/>
            <a:ext cx="7122968" cy="554365"/>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773232" y="2682060"/>
            <a:ext cx="7122968" cy="122317"/>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p:cNvSpPr>
            <a:spLocks noGrp="1" noChangeArrowheads="1"/>
          </p:cNvSpPr>
          <p:nvPr>
            <p:ph idx="1"/>
          </p:nvPr>
        </p:nvSpPr>
        <p:spPr bwMode="auto">
          <a:xfrm>
            <a:off x="838200" y="744992"/>
            <a:ext cx="11166518" cy="6093976"/>
          </a:xfrm>
          <a:prstGeom prst="rect">
            <a:avLst/>
          </a:prstGeom>
          <a:no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coxph(formula = Surv(days_to_death, vital_status) ~ treatment + S7 + S1 + S11 + S23 + S6 + gender + stage + earlyLate + metscore + met_potential, data = tm.surv)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n= 21, number of events= 21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(141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smtClean="0">
                <a:solidFill>
                  <a:srgbClr val="000000"/>
                </a:solidFill>
                <a:latin typeface="Lucida Console" panose="020B0609040504020204" pitchFamily="49" charset="0"/>
              </a:rPr>
              <a:t>			</a:t>
            </a:r>
            <a:r>
              <a:rPr kumimoji="0" lang="en-US" altLang="en-US" sz="900" b="0" i="0" u="none" strike="noStrike" cap="none" normalizeH="0" baseline="0" smtClean="0">
                <a:ln>
                  <a:noFill/>
                </a:ln>
                <a:solidFill>
                  <a:srgbClr val="000000"/>
                </a:solidFill>
                <a:effectLst/>
                <a:latin typeface="Lucida Console" panose="020B0609040504020204" pitchFamily="49" charset="0"/>
              </a:rPr>
              <a:t>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treatmentinterferon 		-3.473e+00 	3.101e-02 	1.722e+00 	-2.018 	0.0436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treatmentinterferon + radiation 	-3.557e+00 	2.853e-02 	1.874e+00 	-1.898 	0.0577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treatmentradiation 		-4.501e+00 	1.110e-02 	2.070e+00 	-2.174 	0.0297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S7 			-3.543e+00 	2.892e-02 	1.612e+00 	-2.197 	0.0280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S1 			-1.684e+00 	1.856e-01 	3.533e+00 	-0.477 	0.6335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S11 			-4.400e+00 	1.228e-02 	6.847e+00 	-0.643 	0.5205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S23 			-1.885e+00 	1.518e-01 	6.119e+00 	-0.308 	0.7580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S6 			1.949e+01 	2.903e+08 	8.139e+00 	2.394 	0.0167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gendermale 			-4.655e-01	6.278e-01 	9.641e-01	-0.483 	0.6292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stageII 			-1.267e+00 	2.817e-01 	1.166e+00 	-1.087 	0.2771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stageIII 			2.001e+00 	7.394e+00 	1.223e+00 	1.635 	0.1020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earlyLatelate  		NA 	NA 	0.000e+00 	NA 	NA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metscore 			2.459e+00 	1.170e+01 	4.678e+00 	0.526 	0.5991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met_potential 		NA 	NA 	0.000e+00 	NA 	NA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smtClean="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900" smtClean="0">
                <a:solidFill>
                  <a:srgbClr val="000000"/>
                </a:solidFill>
                <a:latin typeface="Lucida Console" panose="020B0609040504020204" pitchFamily="49" charset="0"/>
              </a:rPr>
              <a:t>			</a:t>
            </a:r>
            <a:r>
              <a:rPr kumimoji="0" lang="en-US" altLang="en-US" sz="900" b="0" i="0" u="none" strike="noStrike" cap="none" normalizeH="0" baseline="0" smtClean="0">
                <a:ln>
                  <a:noFill/>
                </a:ln>
                <a:solidFill>
                  <a:srgbClr val="000000"/>
                </a:solidFill>
                <a:effectLst/>
                <a:latin typeface="Lucida Console" panose="020B0609040504020204" pitchFamily="49" charset="0"/>
              </a:rPr>
              <a:t>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treatmentinterferon 		3.101e-02 	3.224e+01 	1.062e-03 	9.055e-01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treatmentinterferon + radiation 	2.853e-02 	3.505e+01 	7.249e-04 	1.123e+00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treatmentradiation 		1.110e-02 	9.011e+01 	1.918e-04 	6.421e-01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S7 			2.892e-02 	3.457e+01 	1.227e-03 	6.819e-01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S1 			1.856e-01 	5.389e+00 	1.826e-04 	1.885e+02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S11 			1.228e-02 	8.144e+01 	1.824e-08 	8.265e+03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S23 			1.518e-01 	6.586e+00 	9.394e-07 	2.454e+04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S6 			2.903e+08 	3.445e-09 	3.424e+01 	2.461e+15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gendermale 			6.278e-01 	1.593e+00 	9.489e-02 	4.154e+00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stageII			2.817e-01 	3.550e+00 	2.867e-02 	2.767e+00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stageIII 			7.394e+00 	1.352e-01 	6.724e-01 	8.132e+01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earlyLatelate 		NA 	NA 	NA 	NA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metscore 			1.170e+01 	8.550e-02 	1.218e-03 	1.123e+05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met_potential 		NA 	NA 	NA 	NA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900" smtClean="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Concordance= 0.805 (se = 0.079 )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Rsquare= 0.634 (max possible= 0.987 )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Likelihood ratio test	= 21.13 on 12 df, p=0.05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Wald test		= 15.02 on 12 df, p=0.2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900" b="0" i="0" u="none" strike="noStrike" cap="none" normalizeH="0" baseline="0" smtClean="0">
                <a:ln>
                  <a:noFill/>
                </a:ln>
                <a:solidFill>
                  <a:srgbClr val="000000"/>
                </a:solidFill>
                <a:effectLst/>
                <a:latin typeface="Lucida Console" panose="020B0609040504020204" pitchFamily="49" charset="0"/>
              </a:rPr>
              <a:t>Score (logrank) test 	= 26.4 on 12 df, p=0.009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67042932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B050">
            <a:alpha val="2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623392" y="365126"/>
            <a:ext cx="10873208" cy="759732"/>
          </a:xfrm>
        </p:spPr>
        <p:txBody>
          <a:bodyPr>
            <a:normAutofit fontScale="90000"/>
          </a:bodyPr>
          <a:lstStyle/>
          <a:p>
            <a:pPr algn="ctr"/>
            <a:r>
              <a:rPr lang="en-US" smtClean="0"/>
              <a:t>CoxPH model – SKCM TM treatment, mutsigs (cont.)</a:t>
            </a:r>
            <a:endParaRPr lang="en-US"/>
          </a:p>
        </p:txBody>
      </p:sp>
      <p:sp>
        <p:nvSpPr>
          <p:cNvPr id="5" name="Rectangle 4"/>
          <p:cNvSpPr/>
          <p:nvPr/>
        </p:nvSpPr>
        <p:spPr>
          <a:xfrm>
            <a:off x="830457" y="5061888"/>
            <a:ext cx="1584176" cy="128141"/>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8200" y="2547432"/>
            <a:ext cx="7274024" cy="792088"/>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p:cNvSpPr>
            <a:spLocks noGrp="1" noChangeArrowheads="1"/>
          </p:cNvSpPr>
          <p:nvPr>
            <p:ph idx="1"/>
          </p:nvPr>
        </p:nvSpPr>
        <p:spPr bwMode="auto">
          <a:xfrm>
            <a:off x="838200" y="1493858"/>
            <a:ext cx="8066112" cy="4401205"/>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coxph(formula = Surv(days_to_death, vital_status) ~ treatment + S7 + S6, data = tm.surv)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n= 21, number of events= 21 (141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treatmentinterferon 		-3.625e+00 2.666e-02 	1.440e+00 	-2.517 	0.01182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treatmentinterferon + radiation 	-2.882e+00 5.602e-02 	1.462e+00 	-1.972 	0.04863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treatmentradiation 		-4.981e+00 6.867e-03 	1.710e+00 	-2.913 	0.00358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S7 			-2.763e+00 6.310e-02 	1.049e+00 	-2.635 	0.00842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S6 			1.206e+01 	1.730e+05 	5.313e+00 	2.270 	0.02321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treatmentinterferon 		2.666e-02 	3.751e+01 	0.0015862	4.482e-01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treatmentinterferon + radiation 	5.602e-02 	1.785e+01 	0.0031938 	9.828e-01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treatmentradiation 		6.867e-03 	1.456e+02 	0.0002406 	1.960e-01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S7 			6.310e-02 	1.585e+01 	0.0080796 	4.928e-01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S6 			1.730e+05 	5.782e-06 	5.1934019 	5.760e+09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Concordance= 0.681 (se = 0.079 )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Rsquare= 0.423 (max possible= 0.987 )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Likelihood ratio test	= 11.55 on 5 df, p=0.04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Wald test 		= 10.37 on 5 df, p=0.07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Score (logrank) test 	= 13.77 on 5 df, p=0.02 </a:t>
            </a:r>
            <a:endParaRPr kumimoji="0" lang="en-US" altLang="en-US"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1436729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CoxPH model – SKCM TP mutsigs…</a:t>
            </a:r>
            <a:endParaRPr lang="en-US"/>
          </a:p>
        </p:txBody>
      </p:sp>
      <p:sp>
        <p:nvSpPr>
          <p:cNvPr id="5" name="Rectangle 4"/>
          <p:cNvSpPr/>
          <p:nvPr/>
        </p:nvSpPr>
        <p:spPr>
          <a:xfrm>
            <a:off x="847360" y="5946063"/>
            <a:ext cx="1365885" cy="128141"/>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830453" y="2584983"/>
            <a:ext cx="6185560" cy="307624"/>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830453" y="3221274"/>
            <a:ext cx="6185560" cy="115029"/>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825143" y="3676618"/>
            <a:ext cx="6185560" cy="115029"/>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1"/>
          <p:cNvSpPr>
            <a:spLocks noGrp="1" noChangeArrowheads="1"/>
          </p:cNvSpPr>
          <p:nvPr>
            <p:ph idx="1"/>
          </p:nvPr>
        </p:nvSpPr>
        <p:spPr bwMode="auto">
          <a:xfrm>
            <a:off x="838201" y="1340768"/>
            <a:ext cx="11522496" cy="5386090"/>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coxph(formula = Surv(days_to_death, vital_status) ~ S7 + S1 + S11 + S23 + S6 + gender + stage + earlyLate + metscore + met_potential, data = tp.surv)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n= 27, number of events= 27 (71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000" b="0" i="0" u="none" strike="noStrike" cap="none" normalizeH="0" baseline="0" smtClean="0">
              <a:ln>
                <a:noFill/>
              </a:ln>
              <a:solidFill>
                <a:srgbClr val="000000"/>
              </a:solidFill>
              <a:effectLst/>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-1.974e+00 	1.389e-01 	1.483e+00 	-1.331 	0.18311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-1.231e+00 	2.920e-01 	3.404e+00 	-0.362 	0.71762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9.138e+00 	9.305e+03 	4.421e+00 	2.067 	0.03871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1.785e+01 	5.629e+07 	7.845e+00 	2.275 	0.02292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-4.882e+00 	7.581e-03 	3.879e+00 	-1.259 	0.20814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gendermale 		-5.100e-01 	6.005e-01 	5.260e-01 	-0.970 	0.33222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stageIII 		2.115e+00 	8.293e+00 	7.332e-01 	2.885 	0.00391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earlyLatelate 	NA 	NA 	0.000e+00 	NA 	NA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metscore 		-1.073e+01 	2.194e-05 	6.647e+00 	-1.614 	0.10654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met_potentiallow 	-2.758e+00 	6.343e-02 	1.499e+00 	-1.839 	0.06587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S7 		1.389e-01 	7.201e+00 	7.592e-03 	2.540e+00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 		2.920e-01 	3.424e+00 	3.699e-04 	2.305e+02</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S11 		9.305e+03 	1.075e-04 	1.607e+00 	5.390e+07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S23 		5.629e+07 	1.777e-08 	1.182e+01 	2.680e+14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S6 		7.581e-03 	1.319e+02 	3.786e-06 	1.518e+01</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gendermale 		6.005e-01 	1.665e+00 	2.142e-01 	1.684e+00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stageIII 		8.293e+00 	1.206e-01 	1.971e+00 	3.490e+01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earlyLatelate 	NA 	NA 	NA 	NA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metscore 		2.194e-05 	4.559e+04 	4.825e-11 	9.972e+00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met_potentiallow 	6.343e-02 	1.577e+01 	3.357e-03 	1.198e+00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0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Concordance= 0.783 (se = 0.069 )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Rsquare= 0.576 (max possible= 0.992 )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Likelihood ratio test	= 23.17 on 9 df, p=0.006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Wald test 		= 19.46 on 9 df, p=0.02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000" b="0" i="0" u="none" strike="noStrike" cap="none" normalizeH="0" baseline="0" smtClean="0">
                <a:ln>
                  <a:noFill/>
                </a:ln>
                <a:solidFill>
                  <a:srgbClr val="000000"/>
                </a:solidFill>
                <a:effectLst/>
                <a:latin typeface="Lucida Console" panose="020B0609040504020204" pitchFamily="49" charset="0"/>
              </a:rPr>
              <a:t>Score (logrank) test 	= 27.26 on 9 df, p=0.001</a:t>
            </a:r>
            <a:endParaRPr kumimoji="0" lang="en-US" altLang="en-US" sz="20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5453832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60584" y="-1"/>
            <a:ext cx="11483700" cy="6858001"/>
          </a:xfrm>
          <a:prstGeom prst="rect">
            <a:avLst/>
          </a:prstGeom>
        </p:spPr>
      </p:pic>
    </p:spTree>
    <p:extLst>
      <p:ext uri="{BB962C8B-B14F-4D97-AF65-F5344CB8AC3E}">
        <p14:creationId xmlns:p14="http://schemas.microsoft.com/office/powerpoint/2010/main" val="410460185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0B050">
            <a:alpha val="20000"/>
          </a:srgb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CoxPH model – SKCM TP mutsigs and stage</a:t>
            </a:r>
            <a:endParaRPr lang="en-US"/>
          </a:p>
        </p:txBody>
      </p:sp>
      <p:sp>
        <p:nvSpPr>
          <p:cNvPr id="7" name="Rectangle 6"/>
          <p:cNvSpPr/>
          <p:nvPr/>
        </p:nvSpPr>
        <p:spPr>
          <a:xfrm>
            <a:off x="2135560" y="4721129"/>
            <a:ext cx="1584176" cy="128141"/>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129736" y="2878041"/>
            <a:ext cx="5689848" cy="504056"/>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3"/>
          <p:cNvSpPr>
            <a:spLocks noGrp="1" noChangeArrowheads="1"/>
          </p:cNvSpPr>
          <p:nvPr>
            <p:ph idx="1"/>
          </p:nvPr>
        </p:nvSpPr>
        <p:spPr bwMode="auto">
          <a:xfrm>
            <a:off x="2135560" y="1844824"/>
            <a:ext cx="7634064" cy="3724096"/>
          </a:xfrm>
          <a:prstGeom prst="rect">
            <a:avLst/>
          </a:prstGeom>
          <a:noFill/>
          <a:ln>
            <a:noFill/>
          </a:ln>
          <a:effec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Call: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coxph(formula = Surv(days_to_death, vital_status) ~ S11 + S23 + stage, data = tp.surv)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n= 27, number of events= 27 (71 observations deleted due to missingness)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coef 	exp(coef) 	se(coef) 	z 	Pr(&gt;|z|)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S11 	6.545e+00 	6.957e+02 	3.240e+00 	2.020 	0.043377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S23 	1.086e+01 	5.219e+04 	4.802e+00 	2.262 	0.023690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stageIII 	2.519e+00 	1.241e+01 	6.546e-01 	3.848 	0.000119 ***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Signif. codes: 0 ‘***’ 0.001 ‘**’ 0.01 ‘*’ 0.05 ‘.’ 0.1 ‘ ’ 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	exp(coef) 	exp(-coef) lower .95 	upper .95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S11 	695.70 	1.437e-03 	1.215 	3.984e+05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S23 	52192.64 	1.916e-05 	4.267 	6.384e+08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stageIII 	12.41 	8.055e-02 	3.441 	4.478e+01 </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1100">
              <a:solidFill>
                <a:srgbClr val="000000"/>
              </a:solidFill>
              <a:latin typeface="Lucida Console" panose="020B06090405040202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Concordance= 0.729 (se = 0.068 )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Rsquare= 0.476 (max possible= 0.992 )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Likelihood ratio test	= 17.46 on 3 df, p=6e-04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Wald test 		= 16.44 on 3 df, p=9e-04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100" b="0" i="0" u="none" strike="noStrike" cap="none" normalizeH="0" baseline="0" smtClean="0">
                <a:ln>
                  <a:noFill/>
                </a:ln>
                <a:solidFill>
                  <a:srgbClr val="000000"/>
                </a:solidFill>
                <a:effectLst/>
                <a:latin typeface="Lucida Console" panose="020B0609040504020204" pitchFamily="49" charset="0"/>
              </a:rPr>
              <a:t>Score (logrank) test 	= 22.92 on 3 df, p=4e-05</a:t>
            </a:r>
            <a:endParaRPr kumimoji="0" lang="en-US" altLang="en-US" b="0" i="0" u="none" strike="noStrike" cap="none" normalizeH="0" baseline="0" smtClean="0">
              <a:ln>
                <a:noFill/>
              </a:ln>
              <a:solidFill>
                <a:schemeClr val="tx1"/>
              </a:solidFill>
              <a:effectLst/>
              <a:latin typeface="Arial" panose="020B0604020202020204" pitchFamily="34" charset="0"/>
            </a:endParaRPr>
          </a:p>
        </p:txBody>
      </p:sp>
      <p:sp>
        <p:nvSpPr>
          <p:cNvPr id="9" name="Rectangle 8"/>
          <p:cNvSpPr/>
          <p:nvPr/>
        </p:nvSpPr>
        <p:spPr>
          <a:xfrm>
            <a:off x="39762" y="188640"/>
            <a:ext cx="1584176" cy="200149"/>
          </a:xfrm>
          <a:prstGeom prst="rect">
            <a:avLst/>
          </a:prstGeom>
          <a:solidFill>
            <a:srgbClr val="99FF66"/>
          </a:solidFill>
          <a:ln>
            <a:noFill/>
          </a:ln>
          <a:effectLst>
            <a:glow rad="63500">
              <a:schemeClr val="accent6">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7001442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898989">
            <a:alpha val="20000"/>
          </a:srgbClr>
        </a:soli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530" y="1043362"/>
            <a:ext cx="7641031" cy="5625998"/>
          </a:xfrm>
          <a:prstGeom prst="rect">
            <a:avLst/>
          </a:prstGeom>
        </p:spPr>
      </p:pic>
      <p:sp>
        <p:nvSpPr>
          <p:cNvPr id="3"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smtClean="0"/>
              <a:t>KM plot SKCM TP survival by met potential censored</a:t>
            </a:r>
            <a:endParaRPr lang="en-US" sz="3600"/>
          </a:p>
        </p:txBody>
      </p:sp>
      <p:graphicFrame>
        <p:nvGraphicFramePr>
          <p:cNvPr id="7" name="Table 6"/>
          <p:cNvGraphicFramePr>
            <a:graphicFrameLocks noGrp="1"/>
          </p:cNvGraphicFramePr>
          <p:nvPr>
            <p:extLst/>
          </p:nvPr>
        </p:nvGraphicFramePr>
        <p:xfrm>
          <a:off x="8832304" y="1700808"/>
          <a:ext cx="2736304" cy="1005840"/>
        </p:xfrm>
        <a:graphic>
          <a:graphicData uri="http://schemas.openxmlformats.org/drawingml/2006/table">
            <a:tbl>
              <a:tblPr firstRow="1" bandRow="1">
                <a:tableStyleId>{6E25E649-3F16-4E02-A733-19D2CDBF48F0}</a:tableStyleId>
              </a:tblPr>
              <a:tblGrid>
                <a:gridCol w="1368152">
                  <a:extLst>
                    <a:ext uri="{9D8B030D-6E8A-4147-A177-3AD203B41FA5}">
                      <a16:colId xmlns:a16="http://schemas.microsoft.com/office/drawing/2014/main" val="1907519213"/>
                    </a:ext>
                  </a:extLst>
                </a:gridCol>
                <a:gridCol w="1368152">
                  <a:extLst>
                    <a:ext uri="{9D8B030D-6E8A-4147-A177-3AD203B41FA5}">
                      <a16:colId xmlns:a16="http://schemas.microsoft.com/office/drawing/2014/main" val="1040463205"/>
                    </a:ext>
                  </a:extLst>
                </a:gridCol>
              </a:tblGrid>
              <a:tr h="298832">
                <a:tc gridSpan="2">
                  <a:txBody>
                    <a:bodyPr/>
                    <a:lstStyle/>
                    <a:p>
                      <a:pPr algn="ctr"/>
                      <a:r>
                        <a:rPr lang="en-US" sz="1600" smtClean="0"/>
                        <a:t>SKCM TP</a:t>
                      </a:r>
                      <a:r>
                        <a:rPr lang="en-US" sz="1600" baseline="0" smtClean="0"/>
                        <a:t> 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r>
                        <a:rPr lang="en-US" sz="1600" smtClean="0"/>
                        <a:t>45</a:t>
                      </a:r>
                      <a:endParaRPr lang="en-US" sz="1600"/>
                    </a:p>
                  </a:txBody>
                  <a:tcPr/>
                </a:tc>
                <a:tc>
                  <a:txBody>
                    <a:bodyPr/>
                    <a:lstStyle/>
                    <a:p>
                      <a:pPr algn="ctr"/>
                      <a:r>
                        <a:rPr lang="en-US" sz="1600" smtClean="0"/>
                        <a:t>53</a:t>
                      </a:r>
                      <a:endParaRPr lang="en-US" sz="1600"/>
                    </a:p>
                  </a:txBody>
                  <a:tcPr/>
                </a:tc>
                <a:extLst>
                  <a:ext uri="{0D108BD9-81ED-4DB2-BD59-A6C34878D82A}">
                    <a16:rowId xmlns:a16="http://schemas.microsoft.com/office/drawing/2014/main" val="1429703765"/>
                  </a:ext>
                </a:extLst>
              </a:tr>
            </a:tbl>
          </a:graphicData>
        </a:graphic>
      </p:graphicFrame>
      <p:sp>
        <p:nvSpPr>
          <p:cNvPr id="8" name="TextBox 7"/>
          <p:cNvSpPr txBox="1"/>
          <p:nvPr/>
        </p:nvSpPr>
        <p:spPr>
          <a:xfrm>
            <a:off x="8904312" y="3645024"/>
            <a:ext cx="2952328" cy="523220"/>
          </a:xfrm>
          <a:prstGeom prst="rect">
            <a:avLst/>
          </a:prstGeom>
          <a:noFill/>
        </p:spPr>
        <p:txBody>
          <a:bodyPr wrap="square" rtlCol="0">
            <a:spAutoFit/>
          </a:bodyPr>
          <a:lstStyle/>
          <a:p>
            <a:r>
              <a:rPr lang="en-US" sz="1400" smtClean="0"/>
              <a:t>Replaced missing survival with max survival in cohort (1070 days)</a:t>
            </a:r>
            <a:endParaRPr lang="en-US" sz="1400"/>
          </a:p>
        </p:txBody>
      </p:sp>
    </p:spTree>
    <p:extLst>
      <p:ext uri="{BB962C8B-B14F-4D97-AF65-F5344CB8AC3E}">
        <p14:creationId xmlns:p14="http://schemas.microsoft.com/office/powerpoint/2010/main" val="131239739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898989">
            <a:alpha val="20000"/>
          </a:srgb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2530" y="1043362"/>
            <a:ext cx="7641031" cy="5625998"/>
          </a:xfrm>
          <a:prstGeom prst="rect">
            <a:avLst/>
          </a:prstGeom>
        </p:spPr>
      </p:pic>
      <p:sp>
        <p:nvSpPr>
          <p:cNvPr id="3"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smtClean="0"/>
              <a:t>KM plot SKCM TP survival by met potential quantile censored</a:t>
            </a:r>
            <a:endParaRPr lang="en-US" sz="3200"/>
          </a:p>
        </p:txBody>
      </p:sp>
      <p:graphicFrame>
        <p:nvGraphicFramePr>
          <p:cNvPr id="7" name="Table 6"/>
          <p:cNvGraphicFramePr>
            <a:graphicFrameLocks noGrp="1"/>
          </p:cNvGraphicFramePr>
          <p:nvPr>
            <p:extLst/>
          </p:nvPr>
        </p:nvGraphicFramePr>
        <p:xfrm>
          <a:off x="8832304" y="1700808"/>
          <a:ext cx="2736304" cy="1005840"/>
        </p:xfrm>
        <a:graphic>
          <a:graphicData uri="http://schemas.openxmlformats.org/drawingml/2006/table">
            <a:tbl>
              <a:tblPr firstRow="1" bandRow="1">
                <a:tableStyleId>{6E25E649-3F16-4E02-A733-19D2CDBF48F0}</a:tableStyleId>
              </a:tblPr>
              <a:tblGrid>
                <a:gridCol w="1368152">
                  <a:extLst>
                    <a:ext uri="{9D8B030D-6E8A-4147-A177-3AD203B41FA5}">
                      <a16:colId xmlns:a16="http://schemas.microsoft.com/office/drawing/2014/main" val="1907519213"/>
                    </a:ext>
                  </a:extLst>
                </a:gridCol>
                <a:gridCol w="1368152">
                  <a:extLst>
                    <a:ext uri="{9D8B030D-6E8A-4147-A177-3AD203B41FA5}">
                      <a16:colId xmlns:a16="http://schemas.microsoft.com/office/drawing/2014/main" val="1040463205"/>
                    </a:ext>
                  </a:extLst>
                </a:gridCol>
              </a:tblGrid>
              <a:tr h="298832">
                <a:tc gridSpan="2">
                  <a:txBody>
                    <a:bodyPr/>
                    <a:lstStyle/>
                    <a:p>
                      <a:pPr algn="ctr"/>
                      <a:r>
                        <a:rPr lang="en-US" sz="1600" smtClean="0"/>
                        <a:t>SKCM TP</a:t>
                      </a:r>
                      <a:r>
                        <a:rPr lang="en-US" sz="1600" baseline="0" smtClean="0"/>
                        <a:t> 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r>
                        <a:rPr lang="en-US" sz="1600" smtClean="0"/>
                        <a:t>25</a:t>
                      </a:r>
                      <a:endParaRPr lang="en-US" sz="1600"/>
                    </a:p>
                  </a:txBody>
                  <a:tcPr/>
                </a:tc>
                <a:tc>
                  <a:txBody>
                    <a:bodyPr/>
                    <a:lstStyle/>
                    <a:p>
                      <a:pPr algn="ctr"/>
                      <a:r>
                        <a:rPr lang="en-US" sz="1600" smtClean="0"/>
                        <a:t>25</a:t>
                      </a:r>
                      <a:endParaRPr lang="en-US" sz="1600"/>
                    </a:p>
                  </a:txBody>
                  <a:tcPr/>
                </a:tc>
                <a:extLst>
                  <a:ext uri="{0D108BD9-81ED-4DB2-BD59-A6C34878D82A}">
                    <a16:rowId xmlns:a16="http://schemas.microsoft.com/office/drawing/2014/main" val="1429703765"/>
                  </a:ext>
                </a:extLst>
              </a:tr>
            </a:tbl>
          </a:graphicData>
        </a:graphic>
      </p:graphicFrame>
      <p:sp>
        <p:nvSpPr>
          <p:cNvPr id="8" name="TextBox 7"/>
          <p:cNvSpPr txBox="1"/>
          <p:nvPr/>
        </p:nvSpPr>
        <p:spPr>
          <a:xfrm>
            <a:off x="8904312" y="3645024"/>
            <a:ext cx="2952328" cy="523220"/>
          </a:xfrm>
          <a:prstGeom prst="rect">
            <a:avLst/>
          </a:prstGeom>
          <a:noFill/>
        </p:spPr>
        <p:txBody>
          <a:bodyPr wrap="square" rtlCol="0">
            <a:spAutoFit/>
          </a:bodyPr>
          <a:lstStyle/>
          <a:p>
            <a:r>
              <a:rPr lang="en-US" sz="1400" smtClean="0"/>
              <a:t>Replaced missing survival with max survival in cohort (1070 days)</a:t>
            </a:r>
            <a:endParaRPr lang="en-US" sz="1400"/>
          </a:p>
        </p:txBody>
      </p:sp>
    </p:spTree>
    <p:extLst>
      <p:ext uri="{BB962C8B-B14F-4D97-AF65-F5344CB8AC3E}">
        <p14:creationId xmlns:p14="http://schemas.microsoft.com/office/powerpoint/2010/main" val="126910724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srcRect b="46038"/>
          <a:stretch/>
        </p:blipFill>
        <p:spPr>
          <a:xfrm>
            <a:off x="0" y="1864624"/>
            <a:ext cx="6096000" cy="3905662"/>
          </a:xfrm>
          <a:prstGeom prst="rect">
            <a:avLst/>
          </a:prstGeom>
        </p:spPr>
      </p:pic>
      <p:pic>
        <p:nvPicPr>
          <p:cNvPr id="6" name="Picture 5"/>
          <p:cNvPicPr>
            <a:picLocks noChangeAspect="1"/>
          </p:cNvPicPr>
          <p:nvPr/>
        </p:nvPicPr>
        <p:blipFill rotWithShape="1">
          <a:blip r:embed="rId3"/>
          <a:srcRect t="55713"/>
          <a:stretch/>
        </p:blipFill>
        <p:spPr>
          <a:xfrm>
            <a:off x="6096000" y="2564904"/>
            <a:ext cx="6096000" cy="3205382"/>
          </a:xfrm>
          <a:prstGeom prst="rect">
            <a:avLst/>
          </a:prstGeom>
        </p:spPr>
      </p:pic>
      <p:sp>
        <p:nvSpPr>
          <p:cNvPr id="7" name="Rectangle 6"/>
          <p:cNvSpPr/>
          <p:nvPr/>
        </p:nvSpPr>
        <p:spPr>
          <a:xfrm>
            <a:off x="44665" y="3817454"/>
            <a:ext cx="6051335" cy="187609"/>
          </a:xfrm>
          <a:prstGeom prst="rect">
            <a:avLst/>
          </a:prstGeom>
          <a:solidFill>
            <a:srgbClr val="92D050"/>
          </a:solidFill>
          <a:ln>
            <a:noFill/>
          </a:ln>
          <a:effectLst>
            <a:glow rad="63500">
              <a:schemeClr val="accent6">
                <a:satMod val="175000"/>
                <a:alpha val="28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24680" y="5229200"/>
            <a:ext cx="6051335" cy="187609"/>
          </a:xfrm>
          <a:prstGeom prst="rect">
            <a:avLst/>
          </a:prstGeom>
          <a:solidFill>
            <a:srgbClr val="92D050"/>
          </a:solidFill>
          <a:ln>
            <a:noFill/>
          </a:ln>
          <a:effectLst>
            <a:glow rad="63500">
              <a:schemeClr val="accent6">
                <a:satMod val="175000"/>
                <a:alpha val="28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6168008" y="4869160"/>
            <a:ext cx="1593506" cy="187609"/>
          </a:xfrm>
          <a:prstGeom prst="rect">
            <a:avLst/>
          </a:prstGeom>
          <a:solidFill>
            <a:srgbClr val="92D050"/>
          </a:solidFill>
          <a:ln>
            <a:noFill/>
          </a:ln>
          <a:effectLst>
            <a:glow rad="63500">
              <a:schemeClr val="accent6">
                <a:satMod val="175000"/>
                <a:alpha val="28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990600" y="5175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smtClean="0"/>
              <a:t>CoxPH model -- SKCM TP cens</a:t>
            </a:r>
            <a:endParaRPr lang="en-US" sz="4000"/>
          </a:p>
        </p:txBody>
      </p:sp>
    </p:spTree>
    <p:extLst>
      <p:ext uri="{BB962C8B-B14F-4D97-AF65-F5344CB8AC3E}">
        <p14:creationId xmlns:p14="http://schemas.microsoft.com/office/powerpoint/2010/main" val="9488375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smtClean="0"/>
              <a:t>CoxPH model -- SKCM TP cens (cont.)</a:t>
            </a:r>
            <a:endParaRPr lang="en-US" sz="4000"/>
          </a:p>
        </p:txBody>
      </p:sp>
      <p:pic>
        <p:nvPicPr>
          <p:cNvPr id="3" name="Picture 2"/>
          <p:cNvPicPr>
            <a:picLocks noChangeAspect="1"/>
          </p:cNvPicPr>
          <p:nvPr/>
        </p:nvPicPr>
        <p:blipFill>
          <a:blip r:embed="rId2"/>
          <a:stretch>
            <a:fillRect/>
          </a:stretch>
        </p:blipFill>
        <p:spPr>
          <a:xfrm>
            <a:off x="2495600" y="1484784"/>
            <a:ext cx="7659359" cy="4927810"/>
          </a:xfrm>
          <a:prstGeom prst="rect">
            <a:avLst/>
          </a:prstGeom>
        </p:spPr>
      </p:pic>
      <p:sp>
        <p:nvSpPr>
          <p:cNvPr id="4" name="TextBox 3"/>
          <p:cNvSpPr txBox="1"/>
          <p:nvPr/>
        </p:nvSpPr>
        <p:spPr>
          <a:xfrm>
            <a:off x="10272464" y="3284984"/>
            <a:ext cx="1440160" cy="923330"/>
          </a:xfrm>
          <a:prstGeom prst="rect">
            <a:avLst/>
          </a:prstGeom>
          <a:noFill/>
        </p:spPr>
        <p:txBody>
          <a:bodyPr wrap="square" rtlCol="0">
            <a:spAutoFit/>
          </a:bodyPr>
          <a:lstStyle/>
          <a:p>
            <a:r>
              <a:rPr lang="en-US" smtClean="0"/>
              <a:t>Vital status</a:t>
            </a:r>
          </a:p>
          <a:p>
            <a:r>
              <a:rPr lang="en-US" smtClean="0"/>
              <a:t>1: dead</a:t>
            </a:r>
          </a:p>
          <a:p>
            <a:r>
              <a:rPr lang="en-US" smtClean="0"/>
              <a:t>0: alive</a:t>
            </a:r>
            <a:endParaRPr lang="en-US"/>
          </a:p>
        </p:txBody>
      </p:sp>
      <p:sp>
        <p:nvSpPr>
          <p:cNvPr id="5" name="Rectangle 4"/>
          <p:cNvSpPr/>
          <p:nvPr/>
        </p:nvSpPr>
        <p:spPr>
          <a:xfrm>
            <a:off x="2518300" y="3212976"/>
            <a:ext cx="7322116" cy="486611"/>
          </a:xfrm>
          <a:prstGeom prst="rect">
            <a:avLst/>
          </a:prstGeom>
          <a:solidFill>
            <a:srgbClr val="92D050"/>
          </a:solidFill>
          <a:ln>
            <a:noFill/>
          </a:ln>
          <a:effectLst>
            <a:glow rad="63500">
              <a:schemeClr val="accent6">
                <a:satMod val="175000"/>
                <a:alpha val="28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2517040" y="5265485"/>
            <a:ext cx="2333053" cy="187609"/>
          </a:xfrm>
          <a:prstGeom prst="rect">
            <a:avLst/>
          </a:prstGeom>
          <a:solidFill>
            <a:srgbClr val="92D050"/>
          </a:solidFill>
          <a:ln>
            <a:noFill/>
          </a:ln>
          <a:effectLst>
            <a:glow rad="63500">
              <a:schemeClr val="accent6">
                <a:satMod val="175000"/>
                <a:alpha val="28000"/>
              </a:schemeClr>
            </a:glow>
          </a:effectLst>
          <a:scene3d>
            <a:camera prst="orthographicFront">
              <a:rot lat="0" lon="0" rev="0"/>
            </a:camera>
            <a:lightRig rig="chilly" dir="t">
              <a:rot lat="0" lon="0" rev="18480000"/>
            </a:lightRig>
          </a:scene3d>
          <a:sp3d prstMaterial="clear"/>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06541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KM survival UVM</a:t>
            </a:r>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83794676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p:cNvGraphicFramePr>
            <a:graphicFrameLocks noGrp="1"/>
          </p:cNvGraphicFramePr>
          <p:nvPr>
            <p:extLst>
              <p:ext uri="{D42A27DB-BD31-4B8C-83A1-F6EECF244321}">
                <p14:modId xmlns:p14="http://schemas.microsoft.com/office/powerpoint/2010/main" val="3944183553"/>
              </p:ext>
            </p:extLst>
          </p:nvPr>
        </p:nvGraphicFramePr>
        <p:xfrm>
          <a:off x="4102335" y="5157192"/>
          <a:ext cx="3816425" cy="1584960"/>
        </p:xfrm>
        <a:graphic>
          <a:graphicData uri="http://schemas.openxmlformats.org/drawingml/2006/table">
            <a:tbl>
              <a:tblPr firstRow="1" bandRow="1">
                <a:tableStyleId>{6E25E649-3F16-4E02-A733-19D2CDBF48F0}</a:tableStyleId>
              </a:tblPr>
              <a:tblGrid>
                <a:gridCol w="2088232">
                  <a:extLst>
                    <a:ext uri="{9D8B030D-6E8A-4147-A177-3AD203B41FA5}">
                      <a16:colId xmlns:a16="http://schemas.microsoft.com/office/drawing/2014/main" val="71472471"/>
                    </a:ext>
                  </a:extLst>
                </a:gridCol>
                <a:gridCol w="949331">
                  <a:extLst>
                    <a:ext uri="{9D8B030D-6E8A-4147-A177-3AD203B41FA5}">
                      <a16:colId xmlns:a16="http://schemas.microsoft.com/office/drawing/2014/main" val="1907519213"/>
                    </a:ext>
                  </a:extLst>
                </a:gridCol>
                <a:gridCol w="778862">
                  <a:extLst>
                    <a:ext uri="{9D8B030D-6E8A-4147-A177-3AD203B41FA5}">
                      <a16:colId xmlns:a16="http://schemas.microsoft.com/office/drawing/2014/main" val="1040463205"/>
                    </a:ext>
                  </a:extLst>
                </a:gridCol>
              </a:tblGrid>
              <a:tr h="298832">
                <a:tc>
                  <a:txBody>
                    <a:bodyPr/>
                    <a:lstStyle/>
                    <a:p>
                      <a:pPr algn="ctr"/>
                      <a:endParaRPr lang="en-US" sz="1600"/>
                    </a:p>
                  </a:txBody>
                  <a:tcPr/>
                </a:tc>
                <a:tc gridSpan="2">
                  <a:txBody>
                    <a:bodyPr/>
                    <a:lstStyle/>
                    <a:p>
                      <a:pPr algn="ctr"/>
                      <a:r>
                        <a:rPr lang="en-US" sz="1600" baseline="0" smtClean="0"/>
                        <a:t>Metastatic potential</a:t>
                      </a:r>
                      <a:endParaRPr lang="en-US" sz="1600"/>
                    </a:p>
                  </a:txBody>
                  <a:tcPr/>
                </a:tc>
                <a:tc hMerge="1">
                  <a:txBody>
                    <a:bodyPr/>
                    <a:lstStyle/>
                    <a:p>
                      <a:endParaRPr lang="en-US"/>
                    </a:p>
                  </a:txBody>
                  <a:tcPr/>
                </a:tc>
                <a:extLst>
                  <a:ext uri="{0D108BD9-81ED-4DB2-BD59-A6C34878D82A}">
                    <a16:rowId xmlns:a16="http://schemas.microsoft.com/office/drawing/2014/main" val="3217522563"/>
                  </a:ext>
                </a:extLst>
              </a:tr>
              <a:tr h="298832">
                <a:tc>
                  <a:txBody>
                    <a:bodyPr/>
                    <a:lstStyle/>
                    <a:p>
                      <a:pPr algn="ctr"/>
                      <a:endParaRPr lang="en-US" sz="1600"/>
                    </a:p>
                  </a:txBody>
                  <a:tcPr/>
                </a:tc>
                <a:tc>
                  <a:txBody>
                    <a:bodyPr/>
                    <a:lstStyle/>
                    <a:p>
                      <a:pPr algn="ctr"/>
                      <a:r>
                        <a:rPr lang="en-US" sz="1600" smtClean="0"/>
                        <a:t>Low</a:t>
                      </a:r>
                      <a:endParaRPr lang="en-US" sz="1600"/>
                    </a:p>
                  </a:txBody>
                  <a:tcPr/>
                </a:tc>
                <a:tc>
                  <a:txBody>
                    <a:bodyPr/>
                    <a:lstStyle/>
                    <a:p>
                      <a:pPr algn="ctr"/>
                      <a:r>
                        <a:rPr lang="en-US" sz="1600" smtClean="0"/>
                        <a:t>High</a:t>
                      </a:r>
                      <a:endParaRPr lang="en-US" sz="1600"/>
                    </a:p>
                  </a:txBody>
                  <a:tcPr/>
                </a:tc>
                <a:extLst>
                  <a:ext uri="{0D108BD9-81ED-4DB2-BD59-A6C34878D82A}">
                    <a16:rowId xmlns:a16="http://schemas.microsoft.com/office/drawing/2014/main" val="650676679"/>
                  </a:ext>
                </a:extLst>
              </a:tr>
              <a:tr h="298832">
                <a:tc>
                  <a:txBody>
                    <a:bodyPr/>
                    <a:lstStyle/>
                    <a:p>
                      <a:pPr algn="ctr"/>
                      <a:endParaRPr lang="en-US" sz="1600"/>
                    </a:p>
                  </a:txBody>
                  <a:tcPr/>
                </a:tc>
                <a:tc>
                  <a:txBody>
                    <a:bodyPr/>
                    <a:lstStyle/>
                    <a:p>
                      <a:pPr algn="ctr"/>
                      <a:r>
                        <a:rPr lang="en-US" sz="1600" smtClean="0"/>
                        <a:t>42</a:t>
                      </a:r>
                      <a:endParaRPr lang="en-US" sz="1600"/>
                    </a:p>
                  </a:txBody>
                  <a:tcPr/>
                </a:tc>
                <a:tc>
                  <a:txBody>
                    <a:bodyPr/>
                    <a:lstStyle/>
                    <a:p>
                      <a:pPr algn="ctr"/>
                      <a:r>
                        <a:rPr lang="en-US" sz="1600" smtClean="0"/>
                        <a:t>38</a:t>
                      </a:r>
                      <a:endParaRPr lang="en-US" sz="1600"/>
                    </a:p>
                  </a:txBody>
                  <a:tcPr/>
                </a:tc>
                <a:extLst>
                  <a:ext uri="{0D108BD9-81ED-4DB2-BD59-A6C34878D82A}">
                    <a16:rowId xmlns:a16="http://schemas.microsoft.com/office/drawing/2014/main" val="1429703765"/>
                  </a:ext>
                </a:extLst>
              </a:tr>
              <a:tr h="298832">
                <a:tc>
                  <a:txBody>
                    <a:bodyPr/>
                    <a:lstStyle/>
                    <a:p>
                      <a:pPr algn="ctr"/>
                      <a:r>
                        <a:rPr lang="en-US" sz="1600" smtClean="0"/>
                        <a:t>Missing</a:t>
                      </a:r>
                      <a:r>
                        <a:rPr lang="en-US" sz="1600" baseline="0" smtClean="0"/>
                        <a:t> survival data</a:t>
                      </a:r>
                      <a:endParaRPr lang="en-US" sz="1600"/>
                    </a:p>
                  </a:txBody>
                  <a:tcPr/>
                </a:tc>
                <a:tc>
                  <a:txBody>
                    <a:bodyPr/>
                    <a:lstStyle/>
                    <a:p>
                      <a:pPr algn="ctr"/>
                      <a:r>
                        <a:rPr lang="en-US" sz="1600" smtClean="0"/>
                        <a:t>38</a:t>
                      </a:r>
                      <a:endParaRPr lang="en-US" sz="1600"/>
                    </a:p>
                  </a:txBody>
                  <a:tcPr/>
                </a:tc>
                <a:tc>
                  <a:txBody>
                    <a:bodyPr/>
                    <a:lstStyle/>
                    <a:p>
                      <a:pPr algn="ctr"/>
                      <a:r>
                        <a:rPr lang="en-US" sz="1600" smtClean="0"/>
                        <a:t>19</a:t>
                      </a:r>
                      <a:endParaRPr lang="en-US" sz="1600"/>
                    </a:p>
                  </a:txBody>
                  <a:tcPr/>
                </a:tc>
                <a:extLst>
                  <a:ext uri="{0D108BD9-81ED-4DB2-BD59-A6C34878D82A}">
                    <a16:rowId xmlns:a16="http://schemas.microsoft.com/office/drawing/2014/main" val="751733754"/>
                  </a:ext>
                </a:extLst>
              </a:tr>
            </a:tbl>
          </a:graphicData>
        </a:graphic>
      </p:graphicFrame>
      <p:sp>
        <p:nvSpPr>
          <p:cNvPr id="7" name="Title 1"/>
          <p:cNvSpPr txBox="1">
            <a:spLocks/>
          </p:cNvSpPr>
          <p:nvPr/>
        </p:nvSpPr>
        <p:spPr>
          <a:xfrm>
            <a:off x="838200" y="365126"/>
            <a:ext cx="10515600" cy="75973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a:t>KM plot </a:t>
            </a:r>
            <a:r>
              <a:rPr lang="en-US" sz="4000" smtClean="0"/>
              <a:t>UVM TP survival </a:t>
            </a:r>
            <a:r>
              <a:rPr lang="en-US" sz="4000"/>
              <a:t>by met potential</a:t>
            </a:r>
          </a:p>
        </p:txBody>
      </p:sp>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240016" y="1124858"/>
            <a:ext cx="5740820" cy="4226895"/>
          </a:xfrm>
          <a:prstGeom prst="rect">
            <a:avLst/>
          </a:prstGeom>
        </p:spPr>
      </p:pic>
      <p:pic>
        <p:nvPicPr>
          <p:cNvPr id="9" name="Picture 8"/>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1164" y="1124858"/>
            <a:ext cx="5740820" cy="4226895"/>
          </a:xfrm>
          <a:prstGeom prst="rect">
            <a:avLst/>
          </a:prstGeom>
        </p:spPr>
      </p:pic>
      <p:sp>
        <p:nvSpPr>
          <p:cNvPr id="10" name="TextBox 9"/>
          <p:cNvSpPr txBox="1"/>
          <p:nvPr/>
        </p:nvSpPr>
        <p:spPr>
          <a:xfrm>
            <a:off x="1199456" y="5679195"/>
            <a:ext cx="2448272" cy="646331"/>
          </a:xfrm>
          <a:prstGeom prst="rect">
            <a:avLst/>
          </a:prstGeom>
          <a:noFill/>
        </p:spPr>
        <p:txBody>
          <a:bodyPr wrap="square" rtlCol="0">
            <a:spAutoFit/>
          </a:bodyPr>
          <a:lstStyle/>
          <a:p>
            <a:pPr algn="ctr"/>
            <a:r>
              <a:rPr lang="en-US" smtClean="0"/>
              <a:t>Likelihood ratio test p=0.0354</a:t>
            </a:r>
            <a:endParaRPr lang="en-US"/>
          </a:p>
        </p:txBody>
      </p:sp>
    </p:spTree>
    <p:extLst>
      <p:ext uri="{BB962C8B-B14F-4D97-AF65-F5344CB8AC3E}">
        <p14:creationId xmlns:p14="http://schemas.microsoft.com/office/powerpoint/2010/main" val="41181999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SKCM BRAF mutations</a:t>
            </a:r>
            <a:endParaRPr lang="en-US"/>
          </a:p>
        </p:txBody>
      </p:sp>
      <p:sp>
        <p:nvSpPr>
          <p:cNvPr id="3" name="Text Placeholder 2"/>
          <p:cNvSpPr>
            <a:spLocks noGrp="1"/>
          </p:cNvSpPr>
          <p:nvPr>
            <p:ph type="body" idx="1"/>
          </p:nvPr>
        </p:nvSpPr>
        <p:spPr/>
        <p:txBody>
          <a:bodyPr/>
          <a:lstStyle/>
          <a:p>
            <a:r>
              <a:rPr lang="en-US" smtClean="0"/>
              <a:t>SKCM TP</a:t>
            </a:r>
            <a:endParaRPr lang="en-US"/>
          </a:p>
        </p:txBody>
      </p:sp>
    </p:spTree>
    <p:extLst>
      <p:ext uri="{BB962C8B-B14F-4D97-AF65-F5344CB8AC3E}">
        <p14:creationId xmlns:p14="http://schemas.microsoft.com/office/powerpoint/2010/main" val="21917324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BRAF distribution in cohort</a:t>
            </a:r>
            <a:endParaRPr lang="en-US"/>
          </a:p>
        </p:txBody>
      </p:sp>
      <p:graphicFrame>
        <p:nvGraphicFramePr>
          <p:cNvPr id="6" name="Table 5"/>
          <p:cNvGraphicFramePr>
            <a:graphicFrameLocks noGrp="1"/>
          </p:cNvGraphicFramePr>
          <p:nvPr>
            <p:extLst>
              <p:ext uri="{D42A27DB-BD31-4B8C-83A1-F6EECF244321}">
                <p14:modId xmlns:p14="http://schemas.microsoft.com/office/powerpoint/2010/main" val="2254978738"/>
              </p:ext>
            </p:extLst>
          </p:nvPr>
        </p:nvGraphicFramePr>
        <p:xfrm>
          <a:off x="3359696" y="2564904"/>
          <a:ext cx="5760639" cy="1849120"/>
        </p:xfrm>
        <a:graphic>
          <a:graphicData uri="http://schemas.openxmlformats.org/drawingml/2006/table">
            <a:tbl>
              <a:tblPr firstRow="1" bandRow="1">
                <a:tableStyleId>{6E25E649-3F16-4E02-A733-19D2CDBF48F0}</a:tableStyleId>
              </a:tblPr>
              <a:tblGrid>
                <a:gridCol w="1920213">
                  <a:extLst>
                    <a:ext uri="{9D8B030D-6E8A-4147-A177-3AD203B41FA5}">
                      <a16:colId xmlns:a16="http://schemas.microsoft.com/office/drawing/2014/main" val="568252876"/>
                    </a:ext>
                  </a:extLst>
                </a:gridCol>
                <a:gridCol w="1920213">
                  <a:extLst>
                    <a:ext uri="{9D8B030D-6E8A-4147-A177-3AD203B41FA5}">
                      <a16:colId xmlns:a16="http://schemas.microsoft.com/office/drawing/2014/main" val="865946184"/>
                    </a:ext>
                  </a:extLst>
                </a:gridCol>
                <a:gridCol w="1920213">
                  <a:extLst>
                    <a:ext uri="{9D8B030D-6E8A-4147-A177-3AD203B41FA5}">
                      <a16:colId xmlns:a16="http://schemas.microsoft.com/office/drawing/2014/main" val="3786140643"/>
                    </a:ext>
                  </a:extLst>
                </a:gridCol>
              </a:tblGrid>
              <a:tr h="203904">
                <a:tc>
                  <a:txBody>
                    <a:bodyPr/>
                    <a:lstStyle/>
                    <a:p>
                      <a:pPr algn="ctr"/>
                      <a:endParaRPr lang="en-US"/>
                    </a:p>
                  </a:txBody>
                  <a:tcPr/>
                </a:tc>
                <a:tc>
                  <a:txBody>
                    <a:bodyPr/>
                    <a:lstStyle/>
                    <a:p>
                      <a:pPr algn="ctr"/>
                      <a:r>
                        <a:rPr lang="en-US" smtClean="0"/>
                        <a:t>SKCM TP</a:t>
                      </a:r>
                      <a:endParaRPr lang="en-US"/>
                    </a:p>
                  </a:txBody>
                  <a:tcPr anchor="ctr"/>
                </a:tc>
                <a:tc>
                  <a:txBody>
                    <a:bodyPr/>
                    <a:lstStyle/>
                    <a:p>
                      <a:pPr algn="ctr"/>
                      <a:r>
                        <a:rPr lang="en-US" smtClean="0"/>
                        <a:t>SKCM TM</a:t>
                      </a:r>
                      <a:endParaRPr lang="en-US"/>
                    </a:p>
                  </a:txBody>
                  <a:tcPr anchor="ctr"/>
                </a:tc>
                <a:extLst>
                  <a:ext uri="{0D108BD9-81ED-4DB2-BD59-A6C34878D82A}">
                    <a16:rowId xmlns:a16="http://schemas.microsoft.com/office/drawing/2014/main" val="2021305161"/>
                  </a:ext>
                </a:extLst>
              </a:tr>
              <a:tr h="370840">
                <a:tc>
                  <a:txBody>
                    <a:bodyPr/>
                    <a:lstStyle/>
                    <a:p>
                      <a:endParaRPr lang="en-US" b="1"/>
                    </a:p>
                  </a:txBody>
                  <a:tcPr/>
                </a:tc>
                <a:tc>
                  <a:txBody>
                    <a:bodyPr/>
                    <a:lstStyle/>
                    <a:p>
                      <a:pPr algn="ctr"/>
                      <a:r>
                        <a:rPr lang="en-US" b="1" smtClean="0"/>
                        <a:t>n = 98</a:t>
                      </a:r>
                      <a:endParaRPr lang="en-US" b="1"/>
                    </a:p>
                  </a:txBody>
                  <a:tcPr anchor="ctr"/>
                </a:tc>
                <a:tc>
                  <a:txBody>
                    <a:bodyPr/>
                    <a:lstStyle/>
                    <a:p>
                      <a:pPr algn="ctr"/>
                      <a:r>
                        <a:rPr lang="en-US" b="1" smtClean="0"/>
                        <a:t>n = 309</a:t>
                      </a:r>
                      <a:endParaRPr lang="en-US" b="1"/>
                    </a:p>
                  </a:txBody>
                  <a:tcPr anchor="ctr"/>
                </a:tc>
                <a:extLst>
                  <a:ext uri="{0D108BD9-81ED-4DB2-BD59-A6C34878D82A}">
                    <a16:rowId xmlns:a16="http://schemas.microsoft.com/office/drawing/2014/main" val="1990102290"/>
                  </a:ext>
                </a:extLst>
              </a:tr>
              <a:tr h="370840">
                <a:tc>
                  <a:txBody>
                    <a:bodyPr/>
                    <a:lstStyle/>
                    <a:p>
                      <a:r>
                        <a:rPr lang="en-US" b="0" smtClean="0"/>
                        <a:t>BRAF</a:t>
                      </a:r>
                      <a:r>
                        <a:rPr lang="en-US" b="0" baseline="0" smtClean="0"/>
                        <a:t> WT</a:t>
                      </a:r>
                      <a:endParaRPr lang="en-US" b="0"/>
                    </a:p>
                  </a:txBody>
                  <a:tcPr/>
                </a:tc>
                <a:tc>
                  <a:txBody>
                    <a:bodyPr/>
                    <a:lstStyle/>
                    <a:p>
                      <a:pPr algn="ctr"/>
                      <a:r>
                        <a:rPr lang="en-US" smtClean="0"/>
                        <a:t>25 (25.5%)</a:t>
                      </a:r>
                      <a:endParaRPr lang="en-US"/>
                    </a:p>
                  </a:txBody>
                  <a:tcPr anchor="ctr"/>
                </a:tc>
                <a:tc>
                  <a:txBody>
                    <a:bodyPr/>
                    <a:lstStyle/>
                    <a:p>
                      <a:pPr algn="ctr"/>
                      <a:r>
                        <a:rPr lang="en-US" smtClean="0"/>
                        <a:t>117 (37.9%)</a:t>
                      </a:r>
                      <a:endParaRPr lang="en-US"/>
                    </a:p>
                  </a:txBody>
                  <a:tcPr anchor="ctr"/>
                </a:tc>
                <a:extLst>
                  <a:ext uri="{0D108BD9-81ED-4DB2-BD59-A6C34878D82A}">
                    <a16:rowId xmlns:a16="http://schemas.microsoft.com/office/drawing/2014/main" val="1124296174"/>
                  </a:ext>
                </a:extLst>
              </a:tr>
              <a:tr h="370840">
                <a:tc>
                  <a:txBody>
                    <a:bodyPr/>
                    <a:lstStyle/>
                    <a:p>
                      <a:pPr marL="0" indent="0"/>
                      <a:r>
                        <a:rPr lang="en-US" smtClean="0"/>
                        <a:t>BRAF mut</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t>34 (34.7%)</a:t>
                      </a:r>
                    </a:p>
                  </a:txBody>
                  <a:tcPr anchor="ctr"/>
                </a:tc>
                <a:tc>
                  <a:txBody>
                    <a:bodyPr/>
                    <a:lstStyle/>
                    <a:p>
                      <a:pPr algn="ctr"/>
                      <a:r>
                        <a:rPr lang="en-US" smtClean="0"/>
                        <a:t>120 (38.8%)</a:t>
                      </a:r>
                      <a:endParaRPr lang="en-US"/>
                    </a:p>
                  </a:txBody>
                  <a:tcPr anchor="ctr"/>
                </a:tc>
                <a:extLst>
                  <a:ext uri="{0D108BD9-81ED-4DB2-BD59-A6C34878D82A}">
                    <a16:rowId xmlns:a16="http://schemas.microsoft.com/office/drawing/2014/main" val="4031948694"/>
                  </a:ext>
                </a:extLst>
              </a:tr>
              <a:tr h="370840">
                <a:tc>
                  <a:txBody>
                    <a:bodyPr/>
                    <a:lstStyle/>
                    <a:p>
                      <a:pPr marL="0" indent="0"/>
                      <a:r>
                        <a:rPr lang="en-US" smtClean="0"/>
                        <a:t>NA</a:t>
                      </a:r>
                      <a:endParaRPr 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smtClean="0">
                          <a:effectLst/>
                        </a:rPr>
                        <a:t>39 (39.8%)</a:t>
                      </a:r>
                      <a:endParaRPr lang="en-US" smtClean="0"/>
                    </a:p>
                  </a:txBody>
                  <a:tcPr anchor="ctr"/>
                </a:tc>
                <a:tc>
                  <a:txBody>
                    <a:bodyPr/>
                    <a:lstStyle/>
                    <a:p>
                      <a:pPr algn="ctr"/>
                      <a:r>
                        <a:rPr lang="en-US" smtClean="0">
                          <a:effectLst/>
                        </a:rPr>
                        <a:t>72</a:t>
                      </a:r>
                      <a:r>
                        <a:rPr lang="en-US" baseline="0" smtClean="0">
                          <a:effectLst/>
                        </a:rPr>
                        <a:t> (23.3%)</a:t>
                      </a:r>
                      <a:endParaRPr lang="en-US"/>
                    </a:p>
                  </a:txBody>
                  <a:tcPr anchor="ctr"/>
                </a:tc>
                <a:extLst>
                  <a:ext uri="{0D108BD9-81ED-4DB2-BD59-A6C34878D82A}">
                    <a16:rowId xmlns:a16="http://schemas.microsoft.com/office/drawing/2014/main" val="3261069935"/>
                  </a:ext>
                </a:extLst>
              </a:tr>
            </a:tbl>
          </a:graphicData>
        </a:graphic>
      </p:graphicFrame>
    </p:spTree>
    <p:extLst>
      <p:ext uri="{BB962C8B-B14F-4D97-AF65-F5344CB8AC3E}">
        <p14:creationId xmlns:p14="http://schemas.microsoft.com/office/powerpoint/2010/main" val="20821600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TP BRAF WT – S7 vs. metscore</a:t>
            </a: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196752"/>
            <a:ext cx="7315200" cy="5486400"/>
          </a:xfrm>
          <a:prstGeom prst="rect">
            <a:avLst/>
          </a:prstGeom>
          <a:ln>
            <a:solidFill>
              <a:srgbClr val="00B0F0"/>
            </a:solid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36403" y="1672844"/>
            <a:ext cx="4534215" cy="4534215"/>
          </a:xfrm>
          <a:prstGeom prst="rect">
            <a:avLst/>
          </a:prstGeom>
        </p:spPr>
      </p:pic>
    </p:spTree>
    <p:extLst>
      <p:ext uri="{BB962C8B-B14F-4D97-AF65-F5344CB8AC3E}">
        <p14:creationId xmlns:p14="http://schemas.microsoft.com/office/powerpoint/2010/main" val="121794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63874"/>
            <a:ext cx="9058835" cy="6794126"/>
          </a:xfrm>
          <a:prstGeom prst="rect">
            <a:avLst/>
          </a:prstGeom>
        </p:spPr>
      </p:pic>
      <p:graphicFrame>
        <p:nvGraphicFramePr>
          <p:cNvPr id="4" name="Table 3"/>
          <p:cNvGraphicFramePr>
            <a:graphicFrameLocks noGrp="1"/>
          </p:cNvGraphicFramePr>
          <p:nvPr>
            <p:extLst>
              <p:ext uri="{D42A27DB-BD31-4B8C-83A1-F6EECF244321}">
                <p14:modId xmlns:p14="http://schemas.microsoft.com/office/powerpoint/2010/main" val="2170226850"/>
              </p:ext>
            </p:extLst>
          </p:nvPr>
        </p:nvGraphicFramePr>
        <p:xfrm>
          <a:off x="8307513" y="5516880"/>
          <a:ext cx="3881670" cy="1341120"/>
        </p:xfrm>
        <a:graphic>
          <a:graphicData uri="http://schemas.openxmlformats.org/drawingml/2006/table">
            <a:tbl>
              <a:tblPr firstRow="1" bandRow="1">
                <a:tableStyleId>{69012ECD-51FC-41F1-AA8D-1B2483CD663E}</a:tableStyleId>
              </a:tblPr>
              <a:tblGrid>
                <a:gridCol w="1293890">
                  <a:extLst>
                    <a:ext uri="{9D8B030D-6E8A-4147-A177-3AD203B41FA5}">
                      <a16:colId xmlns:a16="http://schemas.microsoft.com/office/drawing/2014/main" val="1368006771"/>
                    </a:ext>
                  </a:extLst>
                </a:gridCol>
                <a:gridCol w="1293890">
                  <a:extLst>
                    <a:ext uri="{9D8B030D-6E8A-4147-A177-3AD203B41FA5}">
                      <a16:colId xmlns:a16="http://schemas.microsoft.com/office/drawing/2014/main" val="2607065220"/>
                    </a:ext>
                  </a:extLst>
                </a:gridCol>
                <a:gridCol w="1293890">
                  <a:extLst>
                    <a:ext uri="{9D8B030D-6E8A-4147-A177-3AD203B41FA5}">
                      <a16:colId xmlns:a16="http://schemas.microsoft.com/office/drawing/2014/main" val="831926428"/>
                    </a:ext>
                  </a:extLst>
                </a:gridCol>
              </a:tblGrid>
              <a:tr h="317278">
                <a:tc>
                  <a:txBody>
                    <a:bodyPr/>
                    <a:lstStyle/>
                    <a:p>
                      <a:pPr algn="ctr"/>
                      <a:r>
                        <a:rPr lang="en-US" sz="1600" smtClean="0"/>
                        <a:t>Cohort 1</a:t>
                      </a:r>
                      <a:endParaRPr lang="en-US" sz="1600"/>
                    </a:p>
                  </a:txBody>
                  <a:tcPr/>
                </a:tc>
                <a:tc>
                  <a:txBody>
                    <a:bodyPr/>
                    <a:lstStyle/>
                    <a:p>
                      <a:pPr algn="ctr"/>
                      <a:r>
                        <a:rPr lang="en-US" sz="1600" smtClean="0"/>
                        <a:t>Cohort</a:t>
                      </a:r>
                      <a:r>
                        <a:rPr lang="en-US" sz="1600" baseline="0" smtClean="0"/>
                        <a:t> 2</a:t>
                      </a:r>
                      <a:endParaRPr lang="en-US" sz="1600"/>
                    </a:p>
                  </a:txBody>
                  <a:tcPr/>
                </a:tc>
                <a:tc>
                  <a:txBody>
                    <a:bodyPr/>
                    <a:lstStyle/>
                    <a:p>
                      <a:pPr algn="ctr"/>
                      <a:r>
                        <a:rPr lang="en-US" sz="1600" smtClean="0"/>
                        <a:t>Adjusted</a:t>
                      </a:r>
                      <a:r>
                        <a:rPr lang="en-US" sz="1600" baseline="0" smtClean="0"/>
                        <a:t> p</a:t>
                      </a:r>
                      <a:endParaRPr lang="en-US" sz="1600"/>
                    </a:p>
                  </a:txBody>
                  <a:tcPr/>
                </a:tc>
                <a:extLst>
                  <a:ext uri="{0D108BD9-81ED-4DB2-BD59-A6C34878D82A}">
                    <a16:rowId xmlns:a16="http://schemas.microsoft.com/office/drawing/2014/main" val="3818516671"/>
                  </a:ext>
                </a:extLst>
              </a:tr>
              <a:tr h="317278">
                <a:tc>
                  <a:txBody>
                    <a:bodyPr/>
                    <a:lstStyle/>
                    <a:p>
                      <a:pPr algn="ctr"/>
                      <a:r>
                        <a:rPr lang="en-US" sz="1600" smtClean="0"/>
                        <a:t>SKCM TP</a:t>
                      </a:r>
                      <a:endParaRPr lang="en-US" sz="1600"/>
                    </a:p>
                  </a:txBody>
                  <a:tcPr>
                    <a:solidFill>
                      <a:schemeClr val="bg1"/>
                    </a:solidFill>
                  </a:tcPr>
                </a:tc>
                <a:tc>
                  <a:txBody>
                    <a:bodyPr/>
                    <a:lstStyle/>
                    <a:p>
                      <a:pPr algn="ctr"/>
                      <a:r>
                        <a:rPr lang="en-US" sz="1600" smtClean="0"/>
                        <a:t>SKCM TM</a:t>
                      </a:r>
                      <a:endParaRPr lang="en-US" sz="1600"/>
                    </a:p>
                  </a:txBody>
                  <a:tcPr>
                    <a:solidFill>
                      <a:schemeClr val="bg1"/>
                    </a:solidFill>
                  </a:tcPr>
                </a:tc>
                <a:tc>
                  <a:txBody>
                    <a:bodyPr/>
                    <a:lstStyle/>
                    <a:p>
                      <a:pPr algn="ctr"/>
                      <a:r>
                        <a:rPr lang="en-US" sz="1600" smtClean="0"/>
                        <a:t>4.13e-03</a:t>
                      </a:r>
                      <a:endParaRPr lang="en-US" sz="1600"/>
                    </a:p>
                  </a:txBody>
                  <a:tcPr>
                    <a:solidFill>
                      <a:schemeClr val="bg1"/>
                    </a:solidFill>
                  </a:tcPr>
                </a:tc>
                <a:extLst>
                  <a:ext uri="{0D108BD9-81ED-4DB2-BD59-A6C34878D82A}">
                    <a16:rowId xmlns:a16="http://schemas.microsoft.com/office/drawing/2014/main" val="3897509014"/>
                  </a:ext>
                </a:extLst>
              </a:tr>
              <a:tr h="317278">
                <a:tc>
                  <a:txBody>
                    <a:bodyPr/>
                    <a:lstStyle/>
                    <a:p>
                      <a:pPr algn="ctr"/>
                      <a:r>
                        <a:rPr lang="en-US" sz="1600" smtClean="0"/>
                        <a:t>SKCM TP</a:t>
                      </a:r>
                      <a:endParaRPr lang="en-US" sz="1600"/>
                    </a:p>
                  </a:txBody>
                  <a:tcPr>
                    <a:solidFill>
                      <a:schemeClr val="bg1"/>
                    </a:solidFill>
                  </a:tcPr>
                </a:tc>
                <a:tc>
                  <a:txBody>
                    <a:bodyPr/>
                    <a:lstStyle/>
                    <a:p>
                      <a:pPr algn="ctr"/>
                      <a:r>
                        <a:rPr lang="en-US" sz="1600" smtClean="0"/>
                        <a:t>UVM</a:t>
                      </a:r>
                      <a:endParaRPr lang="en-US" sz="1600"/>
                    </a:p>
                  </a:txBody>
                  <a:tcPr>
                    <a:solidFill>
                      <a:schemeClr val="bg1"/>
                    </a:solidFill>
                  </a:tcPr>
                </a:tc>
                <a:tc>
                  <a:txBody>
                    <a:bodyPr/>
                    <a:lstStyle/>
                    <a:p>
                      <a:pPr algn="ctr"/>
                      <a:r>
                        <a:rPr lang="en-US" sz="1600" smtClean="0"/>
                        <a:t>5.34e-09</a:t>
                      </a:r>
                      <a:endParaRPr lang="en-US" sz="1600"/>
                    </a:p>
                  </a:txBody>
                  <a:tcPr>
                    <a:solidFill>
                      <a:schemeClr val="bg1"/>
                    </a:solidFill>
                  </a:tcPr>
                </a:tc>
                <a:extLst>
                  <a:ext uri="{0D108BD9-81ED-4DB2-BD59-A6C34878D82A}">
                    <a16:rowId xmlns:a16="http://schemas.microsoft.com/office/drawing/2014/main" val="2380716716"/>
                  </a:ext>
                </a:extLst>
              </a:tr>
              <a:tr h="317278">
                <a:tc>
                  <a:txBody>
                    <a:bodyPr/>
                    <a:lstStyle/>
                    <a:p>
                      <a:pPr algn="ctr"/>
                      <a:r>
                        <a:rPr lang="en-US" sz="1600" smtClean="0"/>
                        <a:t>SKCM TM</a:t>
                      </a:r>
                      <a:endParaRPr lang="en-US" sz="1600"/>
                    </a:p>
                  </a:txBody>
                  <a:tcPr>
                    <a:solidFill>
                      <a:schemeClr val="bg1"/>
                    </a:solidFill>
                  </a:tcPr>
                </a:tc>
                <a:tc>
                  <a:txBody>
                    <a:bodyPr/>
                    <a:lstStyle/>
                    <a:p>
                      <a:pPr algn="ctr"/>
                      <a:r>
                        <a:rPr lang="en-US" sz="1600" smtClean="0"/>
                        <a:t>UVM</a:t>
                      </a:r>
                      <a:endParaRPr lang="en-US" sz="1600"/>
                    </a:p>
                  </a:txBody>
                  <a:tcPr>
                    <a:solidFill>
                      <a:schemeClr val="bg1"/>
                    </a:solidFill>
                  </a:tcPr>
                </a:tc>
                <a:tc>
                  <a:txBody>
                    <a:bodyPr/>
                    <a:lstStyle/>
                    <a:p>
                      <a:pPr algn="ctr"/>
                      <a:r>
                        <a:rPr lang="en-US" sz="1600" smtClean="0"/>
                        <a:t>2.91e-06</a:t>
                      </a:r>
                      <a:endParaRPr lang="en-US" sz="1600"/>
                    </a:p>
                  </a:txBody>
                  <a:tcPr>
                    <a:solidFill>
                      <a:schemeClr val="bg1"/>
                    </a:solidFill>
                  </a:tcPr>
                </a:tc>
                <a:extLst>
                  <a:ext uri="{0D108BD9-81ED-4DB2-BD59-A6C34878D82A}">
                    <a16:rowId xmlns:a16="http://schemas.microsoft.com/office/drawing/2014/main" val="2575638154"/>
                  </a:ext>
                </a:extLst>
              </a:tr>
            </a:tbl>
          </a:graphicData>
        </a:graphic>
      </p:graphicFrame>
    </p:spTree>
    <p:extLst>
      <p:ext uri="{BB962C8B-B14F-4D97-AF65-F5344CB8AC3E}">
        <p14:creationId xmlns:p14="http://schemas.microsoft.com/office/powerpoint/2010/main" val="142591634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TP BRAF mut – S7 vs. metscore</a:t>
            </a:r>
            <a:endParaRPr lang="en-US"/>
          </a:p>
        </p:txBody>
      </p:sp>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90985" y="1672843"/>
            <a:ext cx="4534215" cy="4534215"/>
          </a:xfrm>
          <a:prstGeom prst="rect">
            <a:avLst/>
          </a:prstGeom>
        </p:spPr>
      </p:pic>
      <p:pic>
        <p:nvPicPr>
          <p:cNvPr id="7" name="Pictur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1268760"/>
            <a:ext cx="7315200" cy="5486400"/>
          </a:xfrm>
          <a:prstGeom prst="rect">
            <a:avLst/>
          </a:prstGeom>
        </p:spPr>
      </p:pic>
    </p:spTree>
    <p:extLst>
      <p:ext uri="{BB962C8B-B14F-4D97-AF65-F5344CB8AC3E}">
        <p14:creationId xmlns:p14="http://schemas.microsoft.com/office/powerpoint/2010/main" val="34745760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TP S7/BRAF WT vs. mut</a:t>
            </a:r>
            <a:endParaRPr lang="en-US"/>
          </a:p>
        </p:txBody>
      </p:sp>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0187" y="1700808"/>
            <a:ext cx="6045620" cy="4534215"/>
          </a:xfrm>
          <a:prstGeom prst="rect">
            <a:avLst/>
          </a:prstGeom>
          <a:ln>
            <a:solidFill>
              <a:srgbClr val="00B0F0"/>
            </a:solidFill>
          </a:ln>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46380" y="1700808"/>
            <a:ext cx="6045620" cy="4534215"/>
          </a:xfrm>
          <a:prstGeom prst="rect">
            <a:avLst/>
          </a:prstGeom>
        </p:spPr>
      </p:pic>
    </p:spTree>
    <p:extLst>
      <p:ext uri="{BB962C8B-B14F-4D97-AF65-F5344CB8AC3E}">
        <p14:creationId xmlns:p14="http://schemas.microsoft.com/office/powerpoint/2010/main" val="49910038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7" y="1268760"/>
            <a:ext cx="7315200" cy="5486400"/>
          </a:xfrm>
          <a:prstGeom prst="rect">
            <a:avLst/>
          </a:prstGeom>
          <a:ln>
            <a:solidFill>
              <a:srgbClr val="00B0F0"/>
            </a:solidFill>
          </a:ln>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2519" y="1692082"/>
            <a:ext cx="4534215" cy="4534215"/>
          </a:xfrm>
          <a:prstGeom prst="rect">
            <a:avLst/>
          </a:prstGeom>
        </p:spPr>
      </p:pic>
      <p:sp>
        <p:nvSpPr>
          <p:cNvPr id="2" name="Title 1"/>
          <p:cNvSpPr>
            <a:spLocks noGrp="1"/>
          </p:cNvSpPr>
          <p:nvPr>
            <p:ph type="title"/>
          </p:nvPr>
        </p:nvSpPr>
        <p:spPr/>
        <p:txBody>
          <a:bodyPr/>
          <a:lstStyle/>
          <a:p>
            <a:pPr algn="ctr"/>
            <a:r>
              <a:rPr lang="en-US" smtClean="0"/>
              <a:t>TP BRAF wt – S1 vs. metscore</a:t>
            </a:r>
            <a:endParaRPr lang="en-US"/>
          </a:p>
        </p:txBody>
      </p:sp>
    </p:spTree>
    <p:extLst>
      <p:ext uri="{BB962C8B-B14F-4D97-AF65-F5344CB8AC3E}">
        <p14:creationId xmlns:p14="http://schemas.microsoft.com/office/powerpoint/2010/main" val="319875180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62519" y="1692082"/>
            <a:ext cx="4534215" cy="45342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107" y="1268760"/>
            <a:ext cx="7315200" cy="5486400"/>
          </a:xfrm>
          <a:prstGeom prst="rect">
            <a:avLst/>
          </a:prstGeom>
        </p:spPr>
      </p:pic>
      <p:sp>
        <p:nvSpPr>
          <p:cNvPr id="2" name="Title 1"/>
          <p:cNvSpPr>
            <a:spLocks noGrp="1"/>
          </p:cNvSpPr>
          <p:nvPr>
            <p:ph type="title"/>
          </p:nvPr>
        </p:nvSpPr>
        <p:spPr/>
        <p:txBody>
          <a:bodyPr/>
          <a:lstStyle/>
          <a:p>
            <a:pPr algn="ctr"/>
            <a:r>
              <a:rPr lang="en-US" smtClean="0"/>
              <a:t>TP BRAF mut – S1 vs. metscore</a:t>
            </a:r>
            <a:endParaRPr lang="en-US"/>
          </a:p>
        </p:txBody>
      </p:sp>
    </p:spTree>
    <p:extLst>
      <p:ext uri="{BB962C8B-B14F-4D97-AF65-F5344CB8AC3E}">
        <p14:creationId xmlns:p14="http://schemas.microsoft.com/office/powerpoint/2010/main" val="78392910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0" y="1669125"/>
            <a:ext cx="6045620" cy="4534215"/>
          </a:xfrm>
          <a:prstGeom prst="rect">
            <a:avLst/>
          </a:prstGeom>
          <a:ln>
            <a:solidFill>
              <a:srgbClr val="00B0F0"/>
            </a:solidFill>
          </a:ln>
        </p:spPr>
      </p:pic>
      <p:sp>
        <p:nvSpPr>
          <p:cNvPr id="2" name="Title 1"/>
          <p:cNvSpPr>
            <a:spLocks noGrp="1"/>
          </p:cNvSpPr>
          <p:nvPr>
            <p:ph type="title"/>
          </p:nvPr>
        </p:nvSpPr>
        <p:spPr/>
        <p:txBody>
          <a:bodyPr/>
          <a:lstStyle/>
          <a:p>
            <a:pPr algn="ctr"/>
            <a:r>
              <a:rPr lang="en-US" smtClean="0"/>
              <a:t>TP S1/BRAF WT vs. mut</a:t>
            </a:r>
            <a:endParaRPr lang="en-US"/>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6380" y="1669125"/>
            <a:ext cx="6045620" cy="4534215"/>
          </a:xfrm>
          <a:prstGeom prst="rect">
            <a:avLst/>
          </a:prstGeom>
        </p:spPr>
      </p:pic>
    </p:spTree>
    <p:extLst>
      <p:ext uri="{BB962C8B-B14F-4D97-AF65-F5344CB8AC3E}">
        <p14:creationId xmlns:p14="http://schemas.microsoft.com/office/powerpoint/2010/main" val="14893664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07" y="1268760"/>
            <a:ext cx="7315200" cy="5486400"/>
          </a:xfrm>
          <a:prstGeom prst="rect">
            <a:avLst/>
          </a:prstGeom>
        </p:spPr>
      </p:pic>
      <p:pic>
        <p:nvPicPr>
          <p:cNvPr id="5" name="Picture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2519" y="1744852"/>
            <a:ext cx="4534215" cy="4534215"/>
          </a:xfrm>
          <a:prstGeom prst="rect">
            <a:avLst/>
          </a:prstGeom>
        </p:spPr>
      </p:pic>
      <p:sp>
        <p:nvSpPr>
          <p:cNvPr id="2" name="Title 1"/>
          <p:cNvSpPr>
            <a:spLocks noGrp="1"/>
          </p:cNvSpPr>
          <p:nvPr>
            <p:ph type="title"/>
          </p:nvPr>
        </p:nvSpPr>
        <p:spPr/>
        <p:txBody>
          <a:bodyPr/>
          <a:lstStyle/>
          <a:p>
            <a:pPr algn="ctr"/>
            <a:r>
              <a:rPr lang="en-US" smtClean="0"/>
              <a:t>TP BRAF wt – S11 vs. metscore</a:t>
            </a:r>
            <a:endParaRPr lang="en-US"/>
          </a:p>
        </p:txBody>
      </p:sp>
    </p:spTree>
    <p:extLst>
      <p:ext uri="{BB962C8B-B14F-4D97-AF65-F5344CB8AC3E}">
        <p14:creationId xmlns:p14="http://schemas.microsoft.com/office/powerpoint/2010/main" val="3745441661"/>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328" y="1268760"/>
            <a:ext cx="7315200" cy="5486400"/>
          </a:xfrm>
          <a:prstGeom prst="rect">
            <a:avLst/>
          </a:prstGeom>
        </p:spPr>
      </p:pic>
      <p:pic>
        <p:nvPicPr>
          <p:cNvPr id="3" name="Picture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62519" y="1692081"/>
            <a:ext cx="4534215" cy="4534215"/>
          </a:xfrm>
          <a:prstGeom prst="rect">
            <a:avLst/>
          </a:prstGeom>
        </p:spPr>
      </p:pic>
      <p:sp>
        <p:nvSpPr>
          <p:cNvPr id="2" name="Title 1"/>
          <p:cNvSpPr>
            <a:spLocks noGrp="1"/>
          </p:cNvSpPr>
          <p:nvPr>
            <p:ph type="title"/>
          </p:nvPr>
        </p:nvSpPr>
        <p:spPr/>
        <p:txBody>
          <a:bodyPr/>
          <a:lstStyle/>
          <a:p>
            <a:pPr algn="ctr"/>
            <a:r>
              <a:rPr lang="en-US" smtClean="0"/>
              <a:t>TP BRAF mut – S11 vs. metscore</a:t>
            </a:r>
            <a:endParaRPr lang="en-US"/>
          </a:p>
        </p:txBody>
      </p:sp>
    </p:spTree>
    <p:extLst>
      <p:ext uri="{BB962C8B-B14F-4D97-AF65-F5344CB8AC3E}">
        <p14:creationId xmlns:p14="http://schemas.microsoft.com/office/powerpoint/2010/main" val="14025140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380" y="1669125"/>
            <a:ext cx="6045620" cy="453421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0465" y="1669125"/>
            <a:ext cx="6045620" cy="4534215"/>
          </a:xfrm>
          <a:prstGeom prst="rect">
            <a:avLst/>
          </a:prstGeom>
        </p:spPr>
      </p:pic>
      <p:sp>
        <p:nvSpPr>
          <p:cNvPr id="2" name="Title 1"/>
          <p:cNvSpPr>
            <a:spLocks noGrp="1"/>
          </p:cNvSpPr>
          <p:nvPr>
            <p:ph type="title"/>
          </p:nvPr>
        </p:nvSpPr>
        <p:spPr/>
        <p:txBody>
          <a:bodyPr/>
          <a:lstStyle/>
          <a:p>
            <a:pPr algn="ctr"/>
            <a:r>
              <a:rPr lang="en-US" smtClean="0"/>
              <a:t>TP S11/BRAF WT vs. mut</a:t>
            </a:r>
            <a:endParaRPr lang="en-US"/>
          </a:p>
        </p:txBody>
      </p:sp>
    </p:spTree>
    <p:extLst>
      <p:ext uri="{BB962C8B-B14F-4D97-AF65-F5344CB8AC3E}">
        <p14:creationId xmlns:p14="http://schemas.microsoft.com/office/powerpoint/2010/main" val="42913522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SKCM BRAF mutations</a:t>
            </a:r>
            <a:endParaRPr lang="en-US"/>
          </a:p>
        </p:txBody>
      </p:sp>
      <p:sp>
        <p:nvSpPr>
          <p:cNvPr id="3" name="Text Placeholder 2"/>
          <p:cNvSpPr>
            <a:spLocks noGrp="1"/>
          </p:cNvSpPr>
          <p:nvPr>
            <p:ph type="body" idx="1"/>
          </p:nvPr>
        </p:nvSpPr>
        <p:spPr/>
        <p:txBody>
          <a:bodyPr/>
          <a:lstStyle/>
          <a:p>
            <a:r>
              <a:rPr lang="en-US" smtClean="0"/>
              <a:t>SKCM TM</a:t>
            </a:r>
            <a:endParaRPr lang="en-US"/>
          </a:p>
        </p:txBody>
      </p:sp>
    </p:spTree>
    <p:extLst>
      <p:ext uri="{BB962C8B-B14F-4D97-AF65-F5344CB8AC3E}">
        <p14:creationId xmlns:p14="http://schemas.microsoft.com/office/powerpoint/2010/main" val="363586597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7785" y="1692080"/>
            <a:ext cx="4534215" cy="45342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6" y="1268760"/>
            <a:ext cx="7315200" cy="5486400"/>
          </a:xfrm>
          <a:prstGeom prst="rect">
            <a:avLst/>
          </a:prstGeom>
        </p:spPr>
      </p:pic>
      <p:sp>
        <p:nvSpPr>
          <p:cNvPr id="2" name="Title 1"/>
          <p:cNvSpPr>
            <a:spLocks noGrp="1"/>
          </p:cNvSpPr>
          <p:nvPr>
            <p:ph type="title"/>
          </p:nvPr>
        </p:nvSpPr>
        <p:spPr/>
        <p:txBody>
          <a:bodyPr/>
          <a:lstStyle/>
          <a:p>
            <a:pPr algn="ctr"/>
            <a:r>
              <a:rPr lang="en-US" smtClean="0"/>
              <a:t>TM BRAF wt – S7 vs. metscore</a:t>
            </a:r>
            <a:endParaRPr lang="en-US"/>
          </a:p>
        </p:txBody>
      </p:sp>
    </p:spTree>
    <p:extLst>
      <p:ext uri="{BB962C8B-B14F-4D97-AF65-F5344CB8AC3E}">
        <p14:creationId xmlns:p14="http://schemas.microsoft.com/office/powerpoint/2010/main" val="7739686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Metastatic scoring: </a:t>
            </a:r>
            <a:br>
              <a:rPr lang="en-US" smtClean="0"/>
            </a:br>
            <a:r>
              <a:rPr lang="en-US" sz="4800" smtClean="0"/>
              <a:t>cBioPortal</a:t>
            </a:r>
            <a:endParaRPr lang="en-US"/>
          </a:p>
        </p:txBody>
      </p:sp>
      <p:sp>
        <p:nvSpPr>
          <p:cNvPr id="3" name="Text Placeholder 2"/>
          <p:cNvSpPr>
            <a:spLocks noGrp="1"/>
          </p:cNvSpPr>
          <p:nvPr>
            <p:ph type="body" idx="1"/>
          </p:nvPr>
        </p:nvSpPr>
        <p:spPr/>
        <p:txBody>
          <a:bodyPr/>
          <a:lstStyle/>
          <a:p>
            <a:r>
              <a:rPr lang="en-US" smtClean="0"/>
              <a:t>STAGE</a:t>
            </a:r>
          </a:p>
        </p:txBody>
      </p:sp>
    </p:spTree>
    <p:extLst>
      <p:ext uri="{BB962C8B-B14F-4D97-AF65-F5344CB8AC3E}">
        <p14:creationId xmlns:p14="http://schemas.microsoft.com/office/powerpoint/2010/main" val="140012288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7785" y="1692079"/>
            <a:ext cx="4534215" cy="45342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24" y="1215986"/>
            <a:ext cx="7315200" cy="5486400"/>
          </a:xfrm>
          <a:prstGeom prst="rect">
            <a:avLst/>
          </a:prstGeom>
        </p:spPr>
      </p:pic>
      <p:sp>
        <p:nvSpPr>
          <p:cNvPr id="2" name="Title 1"/>
          <p:cNvSpPr>
            <a:spLocks noGrp="1"/>
          </p:cNvSpPr>
          <p:nvPr>
            <p:ph type="title"/>
          </p:nvPr>
        </p:nvSpPr>
        <p:spPr/>
        <p:txBody>
          <a:bodyPr/>
          <a:lstStyle/>
          <a:p>
            <a:pPr algn="ctr"/>
            <a:r>
              <a:rPr lang="en-US" smtClean="0"/>
              <a:t>TM BRAF mut – S7 vs. metscore</a:t>
            </a:r>
            <a:endParaRPr lang="en-US"/>
          </a:p>
        </p:txBody>
      </p:sp>
    </p:spTree>
    <p:extLst>
      <p:ext uri="{BB962C8B-B14F-4D97-AF65-F5344CB8AC3E}">
        <p14:creationId xmlns:p14="http://schemas.microsoft.com/office/powerpoint/2010/main" val="346880982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TM S7/BRAF WT vs. mut</a:t>
            </a:r>
            <a:endParaRPr lang="en-US"/>
          </a:p>
        </p:txBody>
      </p:sp>
      <p:pic>
        <p:nvPicPr>
          <p:cNvPr id="3" name="Pictur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0849" y="1844824"/>
            <a:ext cx="6045620" cy="453421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34267" y="1844823"/>
            <a:ext cx="6045620" cy="4534215"/>
          </a:xfrm>
          <a:prstGeom prst="rect">
            <a:avLst/>
          </a:prstGeom>
        </p:spPr>
      </p:pic>
    </p:spTree>
    <p:extLst>
      <p:ext uri="{BB962C8B-B14F-4D97-AF65-F5344CB8AC3E}">
        <p14:creationId xmlns:p14="http://schemas.microsoft.com/office/powerpoint/2010/main" val="28848951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256" y="1268760"/>
            <a:ext cx="7315200" cy="54864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7785" y="1628800"/>
            <a:ext cx="4534215" cy="4534215"/>
          </a:xfrm>
          <a:prstGeom prst="rect">
            <a:avLst/>
          </a:prstGeom>
        </p:spPr>
      </p:pic>
      <p:sp>
        <p:nvSpPr>
          <p:cNvPr id="2" name="Title 1"/>
          <p:cNvSpPr>
            <a:spLocks noGrp="1"/>
          </p:cNvSpPr>
          <p:nvPr>
            <p:ph type="title"/>
          </p:nvPr>
        </p:nvSpPr>
        <p:spPr/>
        <p:txBody>
          <a:bodyPr/>
          <a:lstStyle/>
          <a:p>
            <a:pPr algn="ctr"/>
            <a:r>
              <a:rPr lang="en-US" smtClean="0"/>
              <a:t>TM BRAF wt – S1 vs. metscore</a:t>
            </a:r>
            <a:endParaRPr lang="en-US"/>
          </a:p>
        </p:txBody>
      </p:sp>
    </p:spTree>
    <p:extLst>
      <p:ext uri="{BB962C8B-B14F-4D97-AF65-F5344CB8AC3E}">
        <p14:creationId xmlns:p14="http://schemas.microsoft.com/office/powerpoint/2010/main" val="286823962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0506" y="1294574"/>
            <a:ext cx="7315200" cy="5486400"/>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4035" y="1692080"/>
            <a:ext cx="4534215" cy="4534215"/>
          </a:xfrm>
          <a:prstGeom prst="rect">
            <a:avLst/>
          </a:prstGeom>
        </p:spPr>
      </p:pic>
      <p:sp>
        <p:nvSpPr>
          <p:cNvPr id="2" name="Title 1"/>
          <p:cNvSpPr>
            <a:spLocks noGrp="1"/>
          </p:cNvSpPr>
          <p:nvPr>
            <p:ph type="title"/>
          </p:nvPr>
        </p:nvSpPr>
        <p:spPr/>
        <p:txBody>
          <a:bodyPr/>
          <a:lstStyle/>
          <a:p>
            <a:pPr algn="ctr"/>
            <a:r>
              <a:rPr lang="en-US" smtClean="0"/>
              <a:t>TM BRAF mut – S1 vs. metscore</a:t>
            </a:r>
            <a:endParaRPr lang="en-US"/>
          </a:p>
        </p:txBody>
      </p:sp>
    </p:spTree>
    <p:extLst>
      <p:ext uri="{BB962C8B-B14F-4D97-AF65-F5344CB8AC3E}">
        <p14:creationId xmlns:p14="http://schemas.microsoft.com/office/powerpoint/2010/main" val="295886417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10" y="1844824"/>
            <a:ext cx="6045620" cy="4534215"/>
          </a:xfrm>
          <a:prstGeom prst="rect">
            <a:avLst/>
          </a:prstGeom>
        </p:spPr>
      </p:pic>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1891" y="1844824"/>
            <a:ext cx="6045620" cy="4534215"/>
          </a:xfrm>
          <a:prstGeom prst="rect">
            <a:avLst/>
          </a:prstGeom>
        </p:spPr>
      </p:pic>
      <p:sp>
        <p:nvSpPr>
          <p:cNvPr id="2" name="Title 1"/>
          <p:cNvSpPr>
            <a:spLocks noGrp="1"/>
          </p:cNvSpPr>
          <p:nvPr>
            <p:ph type="title"/>
          </p:nvPr>
        </p:nvSpPr>
        <p:spPr/>
        <p:txBody>
          <a:bodyPr/>
          <a:lstStyle/>
          <a:p>
            <a:pPr algn="ctr"/>
            <a:r>
              <a:rPr lang="en-US" smtClean="0"/>
              <a:t>TM S1/BRAF WT vs. mut</a:t>
            </a:r>
            <a:endParaRPr lang="en-US"/>
          </a:p>
        </p:txBody>
      </p:sp>
    </p:spTree>
    <p:extLst>
      <p:ext uri="{BB962C8B-B14F-4D97-AF65-F5344CB8AC3E}">
        <p14:creationId xmlns:p14="http://schemas.microsoft.com/office/powerpoint/2010/main" val="392620965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657785" y="1634861"/>
            <a:ext cx="4534215" cy="4534215"/>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256" y="1264405"/>
            <a:ext cx="7315200" cy="5486400"/>
          </a:xfrm>
          <a:prstGeom prst="rect">
            <a:avLst/>
          </a:prstGeom>
        </p:spPr>
      </p:pic>
      <p:sp>
        <p:nvSpPr>
          <p:cNvPr id="2" name="Title 1"/>
          <p:cNvSpPr>
            <a:spLocks noGrp="1"/>
          </p:cNvSpPr>
          <p:nvPr>
            <p:ph type="title"/>
          </p:nvPr>
        </p:nvSpPr>
        <p:spPr/>
        <p:txBody>
          <a:bodyPr/>
          <a:lstStyle/>
          <a:p>
            <a:pPr algn="ctr"/>
            <a:r>
              <a:rPr lang="en-US" smtClean="0"/>
              <a:t>TM BRAF wt – S11 vs. metscore</a:t>
            </a:r>
            <a:endParaRPr lang="en-US"/>
          </a:p>
        </p:txBody>
      </p:sp>
    </p:spTree>
    <p:extLst>
      <p:ext uri="{BB962C8B-B14F-4D97-AF65-F5344CB8AC3E}">
        <p14:creationId xmlns:p14="http://schemas.microsoft.com/office/powerpoint/2010/main" val="360648796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294574"/>
            <a:ext cx="7315200" cy="5486400"/>
          </a:xfrm>
          <a:prstGeom prst="rect">
            <a:avLst/>
          </a:prstGeom>
        </p:spPr>
      </p:pic>
      <p:pic>
        <p:nvPicPr>
          <p:cNvPr id="4" name="Picture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657785" y="1692079"/>
            <a:ext cx="4534215" cy="4534215"/>
          </a:xfrm>
          <a:prstGeom prst="rect">
            <a:avLst/>
          </a:prstGeom>
        </p:spPr>
      </p:pic>
      <p:sp>
        <p:nvSpPr>
          <p:cNvPr id="2" name="Title 1"/>
          <p:cNvSpPr>
            <a:spLocks noGrp="1"/>
          </p:cNvSpPr>
          <p:nvPr>
            <p:ph type="title"/>
          </p:nvPr>
        </p:nvSpPr>
        <p:spPr/>
        <p:txBody>
          <a:bodyPr/>
          <a:lstStyle/>
          <a:p>
            <a:pPr algn="ctr"/>
            <a:r>
              <a:rPr lang="en-US" smtClean="0"/>
              <a:t>TM BRAF mut – S11 vs. metscore</a:t>
            </a:r>
            <a:endParaRPr lang="en-US"/>
          </a:p>
        </p:txBody>
      </p:sp>
    </p:spTree>
    <p:extLst>
      <p:ext uri="{BB962C8B-B14F-4D97-AF65-F5344CB8AC3E}">
        <p14:creationId xmlns:p14="http://schemas.microsoft.com/office/powerpoint/2010/main" val="38576313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110" y="1844823"/>
            <a:ext cx="6045620" cy="4534215"/>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51891" y="1844822"/>
            <a:ext cx="6045620" cy="4534215"/>
          </a:xfrm>
          <a:prstGeom prst="rect">
            <a:avLst/>
          </a:prstGeom>
        </p:spPr>
      </p:pic>
      <p:sp>
        <p:nvSpPr>
          <p:cNvPr id="2" name="Title 1"/>
          <p:cNvSpPr>
            <a:spLocks noGrp="1"/>
          </p:cNvSpPr>
          <p:nvPr>
            <p:ph type="title"/>
          </p:nvPr>
        </p:nvSpPr>
        <p:spPr/>
        <p:txBody>
          <a:bodyPr/>
          <a:lstStyle/>
          <a:p>
            <a:pPr algn="ctr"/>
            <a:r>
              <a:rPr lang="en-US" smtClean="0"/>
              <a:t>TM S11/BRAF WT vs. mut</a:t>
            </a:r>
            <a:endParaRPr lang="en-US"/>
          </a:p>
        </p:txBody>
      </p:sp>
    </p:spTree>
    <p:extLst>
      <p:ext uri="{BB962C8B-B14F-4D97-AF65-F5344CB8AC3E}">
        <p14:creationId xmlns:p14="http://schemas.microsoft.com/office/powerpoint/2010/main" val="151837673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Schwann cell markers</a:t>
            </a:r>
            <a:endParaRPr lang="en-US"/>
          </a:p>
        </p:txBody>
      </p:sp>
      <p:sp>
        <p:nvSpPr>
          <p:cNvPr id="3" name="Text Placeholder 2"/>
          <p:cNvSpPr>
            <a:spLocks noGrp="1"/>
          </p:cNvSpPr>
          <p:nvPr>
            <p:ph type="body" idx="1"/>
          </p:nvPr>
        </p:nvSpPr>
        <p:spPr/>
        <p:txBody>
          <a:bodyPr/>
          <a:lstStyle/>
          <a:p>
            <a:r>
              <a:rPr lang="en-US" smtClean="0"/>
              <a:t>CORRELATION WITH METSCORE</a:t>
            </a:r>
            <a:endParaRPr lang="en-US"/>
          </a:p>
        </p:txBody>
      </p:sp>
    </p:spTree>
    <p:extLst>
      <p:ext uri="{BB962C8B-B14F-4D97-AF65-F5344CB8AC3E}">
        <p14:creationId xmlns:p14="http://schemas.microsoft.com/office/powerpoint/2010/main" val="222518488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74129" y="0"/>
            <a:ext cx="6843742" cy="6858000"/>
          </a:xfrm>
          <a:prstGeom prst="rect">
            <a:avLst/>
          </a:prstGeom>
        </p:spPr>
      </p:pic>
      <p:sp>
        <p:nvSpPr>
          <p:cNvPr id="5" name="TextBox 4"/>
          <p:cNvSpPr txBox="1"/>
          <p:nvPr/>
        </p:nvSpPr>
        <p:spPr>
          <a:xfrm>
            <a:off x="839416" y="2852936"/>
            <a:ext cx="1440160" cy="646331"/>
          </a:xfrm>
          <a:prstGeom prst="rect">
            <a:avLst/>
          </a:prstGeom>
          <a:noFill/>
        </p:spPr>
        <p:txBody>
          <a:bodyPr wrap="square" rtlCol="0">
            <a:spAutoFit/>
          </a:bodyPr>
          <a:lstStyle/>
          <a:p>
            <a:r>
              <a:rPr lang="en-US" smtClean="0"/>
              <a:t>X-axis:</a:t>
            </a:r>
          </a:p>
          <a:p>
            <a:r>
              <a:rPr lang="en-US" smtClean="0"/>
              <a:t>add log2()</a:t>
            </a:r>
            <a:endParaRPr lang="en-US"/>
          </a:p>
        </p:txBody>
      </p:sp>
    </p:spTree>
    <p:extLst>
      <p:ext uri="{BB962C8B-B14F-4D97-AF65-F5344CB8AC3E}">
        <p14:creationId xmlns:p14="http://schemas.microsoft.com/office/powerpoint/2010/main" val="318698507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2578" y="-259"/>
            <a:ext cx="11424592" cy="6854755"/>
          </a:xfrm>
          <a:prstGeom prst="rect">
            <a:avLst/>
          </a:prstGeom>
        </p:spPr>
      </p:pic>
    </p:spTree>
    <p:extLst>
      <p:ext uri="{BB962C8B-B14F-4D97-AF65-F5344CB8AC3E}">
        <p14:creationId xmlns:p14="http://schemas.microsoft.com/office/powerpoint/2010/main" val="11110071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smtClean="0"/>
              <a:t>Metastatic site</a:t>
            </a:r>
            <a:endParaRPr lang="en-US"/>
          </a:p>
        </p:txBody>
      </p:sp>
      <p:pic>
        <p:nvPicPr>
          <p:cNvPr id="3" name="Picture 2"/>
          <p:cNvPicPr>
            <a:picLocks noChangeAspect="1"/>
          </p:cNvPicPr>
          <p:nvPr/>
        </p:nvPicPr>
        <p:blipFill rotWithShape="1">
          <a:blip r:embed="rId2"/>
          <a:srcRect l="845"/>
          <a:stretch/>
        </p:blipFill>
        <p:spPr>
          <a:xfrm>
            <a:off x="407368" y="908720"/>
            <a:ext cx="9151061" cy="4221308"/>
          </a:xfrm>
          <a:prstGeom prst="rect">
            <a:avLst/>
          </a:prstGeom>
        </p:spPr>
      </p:pic>
      <p:pic>
        <p:nvPicPr>
          <p:cNvPr id="4" name="Picture 3"/>
          <p:cNvPicPr>
            <a:picLocks noChangeAspect="1"/>
          </p:cNvPicPr>
          <p:nvPr/>
        </p:nvPicPr>
        <p:blipFill>
          <a:blip r:embed="rId3"/>
          <a:stretch>
            <a:fillRect/>
          </a:stretch>
        </p:blipFill>
        <p:spPr>
          <a:xfrm>
            <a:off x="9086629" y="4855386"/>
            <a:ext cx="3120135" cy="1989444"/>
          </a:xfrm>
          <a:prstGeom prst="rect">
            <a:avLst/>
          </a:prstGeom>
        </p:spPr>
      </p:pic>
    </p:spTree>
    <p:extLst>
      <p:ext uri="{BB962C8B-B14F-4D97-AF65-F5344CB8AC3E}">
        <p14:creationId xmlns:p14="http://schemas.microsoft.com/office/powerpoint/2010/main" val="267363899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Nucleotide excision repair</a:t>
            </a:r>
            <a:endParaRPr lang="en-US"/>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2128021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3" name="Table 2"/>
          <p:cNvGraphicFramePr>
            <a:graphicFrameLocks noGrp="1"/>
          </p:cNvGraphicFramePr>
          <p:nvPr>
            <p:extLst>
              <p:ext uri="{D42A27DB-BD31-4B8C-83A1-F6EECF244321}">
                <p14:modId xmlns:p14="http://schemas.microsoft.com/office/powerpoint/2010/main" val="1454922969"/>
              </p:ext>
            </p:extLst>
          </p:nvPr>
        </p:nvGraphicFramePr>
        <p:xfrm>
          <a:off x="1091444" y="1556791"/>
          <a:ext cx="10009112" cy="4968541"/>
        </p:xfrm>
        <a:graphic>
          <a:graphicData uri="http://schemas.openxmlformats.org/drawingml/2006/table">
            <a:tbl>
              <a:tblPr firstRow="1" bandRow="1">
                <a:tableStyleId>{5C22544A-7EE6-4342-B048-85BDC9FD1C3A}</a:tableStyleId>
              </a:tblPr>
              <a:tblGrid>
                <a:gridCol w="1008112">
                  <a:extLst>
                    <a:ext uri="{9D8B030D-6E8A-4147-A177-3AD203B41FA5}">
                      <a16:colId xmlns:a16="http://schemas.microsoft.com/office/drawing/2014/main" val="3759228622"/>
                    </a:ext>
                  </a:extLst>
                </a:gridCol>
                <a:gridCol w="9001000">
                  <a:extLst>
                    <a:ext uri="{9D8B030D-6E8A-4147-A177-3AD203B41FA5}">
                      <a16:colId xmlns:a16="http://schemas.microsoft.com/office/drawing/2014/main" val="958858455"/>
                    </a:ext>
                  </a:extLst>
                </a:gridCol>
              </a:tblGrid>
              <a:tr h="165349">
                <a:tc>
                  <a:txBody>
                    <a:bodyPr/>
                    <a:lstStyle/>
                    <a:p>
                      <a:pPr algn="ctr"/>
                      <a:r>
                        <a:rPr lang="en-US" sz="1400" smtClean="0"/>
                        <a:t>Signature</a:t>
                      </a:r>
                      <a:endParaRPr lang="en-US" sz="1400"/>
                    </a:p>
                  </a:txBody>
                  <a:tcPr/>
                </a:tc>
                <a:tc>
                  <a:txBody>
                    <a:bodyPr/>
                    <a:lstStyle/>
                    <a:p>
                      <a:pPr algn="ctr"/>
                      <a:r>
                        <a:rPr lang="en-US" sz="1400" smtClean="0"/>
                        <a:t>Description</a:t>
                      </a:r>
                      <a:endParaRPr lang="en-US" sz="1400"/>
                    </a:p>
                  </a:txBody>
                  <a:tcPr/>
                </a:tc>
                <a:extLst>
                  <a:ext uri="{0D108BD9-81ED-4DB2-BD59-A6C34878D82A}">
                    <a16:rowId xmlns:a16="http://schemas.microsoft.com/office/drawing/2014/main" val="2980507758"/>
                  </a:ext>
                </a:extLst>
              </a:tr>
              <a:tr h="633490">
                <a:tc>
                  <a:txBody>
                    <a:bodyPr/>
                    <a:lstStyle/>
                    <a:p>
                      <a:pPr algn="ctr"/>
                      <a:r>
                        <a:rPr lang="en-US" sz="1400" b="1" smtClean="0"/>
                        <a:t>4</a:t>
                      </a:r>
                      <a:endParaRPr lang="en-US" sz="1400" b="1"/>
                    </a:p>
                  </a:txBody>
                  <a:tcPr/>
                </a:tc>
                <a:tc>
                  <a:txBody>
                    <a:bodyPr/>
                    <a:lstStyle/>
                    <a:p>
                      <a:r>
                        <a:rPr lang="en-US" sz="1400" b="0" i="0" kern="1200" smtClean="0">
                          <a:solidFill>
                            <a:schemeClr val="dk1"/>
                          </a:solidFill>
                          <a:effectLst/>
                          <a:latin typeface="+mn-lt"/>
                          <a:ea typeface="+mn-ea"/>
                          <a:cs typeface="+mn-cs"/>
                        </a:rPr>
                        <a:t> Signature 4 exhibits transcriptional strand bias for C&gt;A mutations, compatible with the notion that damage to guanine is repaired by transcription-coupled nucleotide excision repair. Signature 4 is also associated with CC&gt;AA dinucleotide substitutions.</a:t>
                      </a:r>
                      <a:endParaRPr lang="en-US" sz="1400"/>
                    </a:p>
                  </a:txBody>
                  <a:tcPr/>
                </a:tc>
                <a:extLst>
                  <a:ext uri="{0D108BD9-81ED-4DB2-BD59-A6C34878D82A}">
                    <a16:rowId xmlns:a16="http://schemas.microsoft.com/office/drawing/2014/main" val="699836529"/>
                  </a:ext>
                </a:extLst>
              </a:tr>
              <a:tr h="894339">
                <a:tc>
                  <a:txBody>
                    <a:bodyPr/>
                    <a:lstStyle/>
                    <a:p>
                      <a:pPr algn="ctr"/>
                      <a:r>
                        <a:rPr lang="en-US" sz="1400" b="1" smtClean="0"/>
                        <a:t>7</a:t>
                      </a:r>
                    </a:p>
                  </a:txBody>
                  <a:tcPr/>
                </a:tc>
                <a:tc>
                  <a:txBody>
                    <a:bodyPr/>
                    <a:lstStyle/>
                    <a:p>
                      <a:r>
                        <a:rPr lang="en-US" sz="1400" b="0" i="0" kern="1200" smtClean="0">
                          <a:solidFill>
                            <a:schemeClr val="dk1"/>
                          </a:solidFill>
                          <a:effectLst/>
                          <a:latin typeface="+mn-lt"/>
                          <a:ea typeface="+mn-ea"/>
                          <a:cs typeface="+mn-cs"/>
                        </a:rPr>
                        <a:t>Signature 7 is associated with large numbers of CC&gt;TT dinucleotide mutations at dipyrimidines. Additionally, Signature 7 exhibits a strong transcriptional strand-bias indicating that mutations occur at pyrimidines (viz., by formation of pyrimidine-pyrimidine photodimers) and these mutations are being repaired by transcription-coupled nucleotide excision repair.</a:t>
                      </a:r>
                      <a:endParaRPr lang="en-US" sz="1400"/>
                    </a:p>
                  </a:txBody>
                  <a:tcPr/>
                </a:tc>
                <a:extLst>
                  <a:ext uri="{0D108BD9-81ED-4DB2-BD59-A6C34878D82A}">
                    <a16:rowId xmlns:a16="http://schemas.microsoft.com/office/drawing/2014/main" val="1586377906"/>
                  </a:ext>
                </a:extLst>
              </a:tr>
              <a:tr h="633490">
                <a:tc>
                  <a:txBody>
                    <a:bodyPr/>
                    <a:lstStyle/>
                    <a:p>
                      <a:pPr algn="ctr"/>
                      <a:r>
                        <a:rPr lang="en-US" sz="1400" b="1" smtClean="0"/>
                        <a:t>11</a:t>
                      </a:r>
                      <a:endParaRPr lang="en-US" sz="1400" b="1"/>
                    </a:p>
                  </a:txBody>
                  <a:tcPr/>
                </a:tc>
                <a:tc>
                  <a:txBody>
                    <a:bodyPr/>
                    <a:lstStyle/>
                    <a:p>
                      <a:r>
                        <a:rPr lang="en-US" sz="1400" b="0" i="0" kern="1200" smtClean="0">
                          <a:solidFill>
                            <a:schemeClr val="dk1"/>
                          </a:solidFill>
                          <a:effectLst/>
                          <a:latin typeface="+mn-lt"/>
                          <a:ea typeface="+mn-ea"/>
                          <a:cs typeface="+mn-cs"/>
                        </a:rPr>
                        <a:t> Signature 11 exhibits a strong transcriptional strand-bias for C&gt;T substitutions indicating that mutations occur on guanine and that these mutations are effectively repaired by transcription-coupled nucleotide excision repair.</a:t>
                      </a:r>
                      <a:endParaRPr lang="en-US" sz="1400"/>
                    </a:p>
                  </a:txBody>
                  <a:tcPr/>
                </a:tc>
                <a:extLst>
                  <a:ext uri="{0D108BD9-81ED-4DB2-BD59-A6C34878D82A}">
                    <a16:rowId xmlns:a16="http://schemas.microsoft.com/office/drawing/2014/main" val="3982148832"/>
                  </a:ext>
                </a:extLst>
              </a:tr>
              <a:tr h="633490">
                <a:tc>
                  <a:txBody>
                    <a:bodyPr/>
                    <a:lstStyle/>
                    <a:p>
                      <a:pPr algn="ctr"/>
                      <a:r>
                        <a:rPr lang="en-US" sz="1400" smtClean="0"/>
                        <a:t>22</a:t>
                      </a:r>
                      <a:endParaRPr lang="en-US" sz="1400"/>
                    </a:p>
                  </a:txBody>
                  <a:tcPr/>
                </a:tc>
                <a:tc>
                  <a:txBody>
                    <a:bodyPr/>
                    <a:lstStyle/>
                    <a:p>
                      <a:r>
                        <a:rPr lang="en-US" sz="1400" b="0" i="0" kern="1200" smtClean="0">
                          <a:solidFill>
                            <a:schemeClr val="dk1"/>
                          </a:solidFill>
                          <a:effectLst/>
                          <a:latin typeface="+mn-lt"/>
                          <a:ea typeface="+mn-ea"/>
                          <a:cs typeface="+mn-cs"/>
                        </a:rPr>
                        <a:t>Signature 22 exhibits a very strong transcriptional strand bias for T&gt;A mutations indicating adenine damage that is being repaired by transcription-coupled nucleotide excision repair.</a:t>
                      </a:r>
                      <a:endParaRPr lang="en-US" sz="1400"/>
                    </a:p>
                  </a:txBody>
                  <a:tcPr/>
                </a:tc>
                <a:extLst>
                  <a:ext uri="{0D108BD9-81ED-4DB2-BD59-A6C34878D82A}">
                    <a16:rowId xmlns:a16="http://schemas.microsoft.com/office/drawing/2014/main" val="1274438974"/>
                  </a:ext>
                </a:extLst>
              </a:tr>
              <a:tr h="453381">
                <a:tc>
                  <a:txBody>
                    <a:bodyPr/>
                    <a:lstStyle/>
                    <a:p>
                      <a:pPr algn="ctr"/>
                      <a:r>
                        <a:rPr lang="en-US" sz="1400" b="1" smtClean="0"/>
                        <a:t>23</a:t>
                      </a:r>
                      <a:endParaRPr lang="en-US" sz="1400" b="1"/>
                    </a:p>
                  </a:txBody>
                  <a:tcPr/>
                </a:tc>
                <a:tc>
                  <a:txBody>
                    <a:bodyPr/>
                    <a:lstStyle/>
                    <a:p>
                      <a:pPr fontAlgn="base"/>
                      <a:r>
                        <a:rPr lang="en-US" sz="1400" b="0" i="0" kern="1200" smtClean="0">
                          <a:solidFill>
                            <a:schemeClr val="dk1"/>
                          </a:solidFill>
                          <a:effectLst/>
                          <a:latin typeface="+mn-lt"/>
                          <a:ea typeface="+mn-ea"/>
                          <a:cs typeface="+mn-cs"/>
                        </a:rPr>
                        <a:t> Signature 23 exhibits very strong transcriptional strand bias for C&gt;T mutations.</a:t>
                      </a:r>
                    </a:p>
                  </a:txBody>
                  <a:tcPr/>
                </a:tc>
                <a:extLst>
                  <a:ext uri="{0D108BD9-81ED-4DB2-BD59-A6C34878D82A}">
                    <a16:rowId xmlns:a16="http://schemas.microsoft.com/office/drawing/2014/main" val="324300240"/>
                  </a:ext>
                </a:extLst>
              </a:tr>
              <a:tr h="633490">
                <a:tc>
                  <a:txBody>
                    <a:bodyPr/>
                    <a:lstStyle/>
                    <a:p>
                      <a:pPr algn="ctr"/>
                      <a:r>
                        <a:rPr lang="en-US" sz="1400" b="1" smtClean="0"/>
                        <a:t>24</a:t>
                      </a:r>
                      <a:endParaRPr lang="en-US" sz="1400" b="1"/>
                    </a:p>
                  </a:txBody>
                  <a:tcPr/>
                </a:tc>
                <a:tc>
                  <a:txBody>
                    <a:bodyPr/>
                    <a:lstStyle/>
                    <a:p>
                      <a:r>
                        <a:rPr lang="en-US" sz="1400" b="0" i="0" kern="1200" smtClean="0">
                          <a:solidFill>
                            <a:schemeClr val="dk1"/>
                          </a:solidFill>
                          <a:effectLst/>
                          <a:latin typeface="+mn-lt"/>
                          <a:ea typeface="+mn-ea"/>
                          <a:cs typeface="+mn-cs"/>
                        </a:rPr>
                        <a:t>Signature 24 exhibits a very strong transcriptional strand bias for C&gt;A mutations indicating guanine damage that is being repaired by transcription-coupled nucleotide excision repair.</a:t>
                      </a:r>
                      <a:endParaRPr lang="en-US" sz="1400"/>
                    </a:p>
                  </a:txBody>
                  <a:tcPr/>
                </a:tc>
                <a:extLst>
                  <a:ext uri="{0D108BD9-81ED-4DB2-BD59-A6C34878D82A}">
                    <a16:rowId xmlns:a16="http://schemas.microsoft.com/office/drawing/2014/main" val="1903687334"/>
                  </a:ext>
                </a:extLst>
              </a:tr>
              <a:tr h="633490">
                <a:tc>
                  <a:txBody>
                    <a:bodyPr/>
                    <a:lstStyle/>
                    <a:p>
                      <a:pPr algn="ctr"/>
                      <a:r>
                        <a:rPr lang="en-US" sz="1400" smtClean="0"/>
                        <a:t>29</a:t>
                      </a:r>
                      <a:endParaRPr lang="en-US" sz="1400"/>
                    </a:p>
                  </a:txBody>
                  <a:tcPr/>
                </a:tc>
                <a:tc>
                  <a:txBody>
                    <a:bodyPr/>
                    <a:lstStyle/>
                    <a:p>
                      <a:r>
                        <a:rPr lang="en-US" sz="1400" b="0" i="0" kern="1200" smtClean="0">
                          <a:solidFill>
                            <a:schemeClr val="dk1"/>
                          </a:solidFill>
                          <a:effectLst/>
                          <a:latin typeface="+mn-lt"/>
                          <a:ea typeface="+mn-ea"/>
                          <a:cs typeface="+mn-cs"/>
                        </a:rPr>
                        <a:t>Signature 29 exhibits transcriptional strand bias for C&gt;A mutations indicating guanine damage that is most likely repaired by transcription-coupled nucleotide excision repair. Signature 29 is also associated with CC&gt;AA dinucleotide substitutions.</a:t>
                      </a:r>
                      <a:endParaRPr lang="en-US" sz="1400"/>
                    </a:p>
                  </a:txBody>
                  <a:tcPr/>
                </a:tc>
                <a:extLst>
                  <a:ext uri="{0D108BD9-81ED-4DB2-BD59-A6C34878D82A}">
                    <a16:rowId xmlns:a16="http://schemas.microsoft.com/office/drawing/2014/main" val="2220912400"/>
                  </a:ext>
                </a:extLst>
              </a:tr>
            </a:tbl>
          </a:graphicData>
        </a:graphic>
      </p:graphicFrame>
      <p:sp>
        <p:nvSpPr>
          <p:cNvPr id="4" name="TextBox 3"/>
          <p:cNvSpPr txBox="1"/>
          <p:nvPr/>
        </p:nvSpPr>
        <p:spPr>
          <a:xfrm>
            <a:off x="0" y="6525332"/>
            <a:ext cx="1368836" cy="307777"/>
          </a:xfrm>
          <a:prstGeom prst="rect">
            <a:avLst/>
          </a:prstGeom>
          <a:noFill/>
        </p:spPr>
        <p:txBody>
          <a:bodyPr wrap="none" rtlCol="0">
            <a:spAutoFit/>
          </a:bodyPr>
          <a:lstStyle/>
          <a:p>
            <a:r>
              <a:rPr lang="en-US" sz="1400" smtClean="0"/>
              <a:t>Bold: &gt;1% SKCM</a:t>
            </a:r>
            <a:endParaRPr lang="en-US" sz="1400"/>
          </a:p>
        </p:txBody>
      </p:sp>
    </p:spTree>
    <p:extLst>
      <p:ext uri="{BB962C8B-B14F-4D97-AF65-F5344CB8AC3E}">
        <p14:creationId xmlns:p14="http://schemas.microsoft.com/office/powerpoint/2010/main" val="93122804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Rectangle 2"/>
          <p:cNvSpPr/>
          <p:nvPr/>
        </p:nvSpPr>
        <p:spPr>
          <a:xfrm>
            <a:off x="6094890" y="1772816"/>
            <a:ext cx="6096000" cy="3000821"/>
          </a:xfrm>
          <a:prstGeom prst="rect">
            <a:avLst/>
          </a:prstGeom>
        </p:spPr>
        <p:txBody>
          <a:bodyPr>
            <a:spAutoFit/>
          </a:bodyPr>
          <a:lstStyle/>
          <a:p>
            <a:pPr indent="540385">
              <a:lnSpc>
                <a:spcPct val="150000"/>
              </a:lnSpc>
              <a:spcAft>
                <a:spcPts val="0"/>
              </a:spcAft>
            </a:pPr>
            <a:r>
              <a:rPr lang="en-US">
                <a:latin typeface="Calibri" panose="020F0502020204030204" pitchFamily="34" charset="0"/>
                <a:ea typeface="DengXian"/>
                <a:cs typeface="Calibri" panose="020F0502020204030204" pitchFamily="34" charset="0"/>
              </a:rPr>
              <a:t>This project aims to investigate the impact of distinct environmental carcinogens </a:t>
            </a:r>
            <a:r>
              <a:rPr lang="en-US">
                <a:latin typeface="Calibri" panose="020F0502020204030204" pitchFamily="34" charset="0"/>
                <a:ea typeface="DengXian"/>
                <a:cs typeface="Calibri" panose="020F0502020204030204" pitchFamily="34" charset="0"/>
              </a:rPr>
              <a:t>and </a:t>
            </a:r>
            <a:r>
              <a:rPr lang="en-US" smtClean="0">
                <a:latin typeface="Calibri" panose="020F0502020204030204" pitchFamily="34" charset="0"/>
                <a:ea typeface="DengXian"/>
                <a:cs typeface="Calibri" panose="020F0502020204030204" pitchFamily="34" charset="0"/>
              </a:rPr>
              <a:t>intrinsic </a:t>
            </a:r>
            <a:r>
              <a:rPr lang="en-US">
                <a:latin typeface="Calibri" panose="020F0502020204030204" pitchFamily="34" charset="0"/>
                <a:ea typeface="DengXian"/>
                <a:cs typeface="Calibri" panose="020F0502020204030204" pitchFamily="34" charset="0"/>
              </a:rPr>
              <a:t>mutational processes on disease progression in melanoma, with particular focus on effects observed during the early stages of metastatic transformation of cancer cells. Furthermore, the efficacy of different therapies in relation to patient survival will be examined in the context of different risk factors of melanoma.</a:t>
            </a:r>
          </a:p>
        </p:txBody>
      </p:sp>
    </p:spTree>
    <p:extLst>
      <p:ext uri="{BB962C8B-B14F-4D97-AF65-F5344CB8AC3E}">
        <p14:creationId xmlns:p14="http://schemas.microsoft.com/office/powerpoint/2010/main" val="2625808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accent3">
            <a:lumMod val="60000"/>
            <a:lumOff val="40000"/>
            <a:alpha val="49000"/>
          </a:schemeClr>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1600" y="-258"/>
            <a:ext cx="11424592" cy="6854755"/>
          </a:xfrm>
          <a:prstGeom prst="rect">
            <a:avLst/>
          </a:prstGeom>
        </p:spPr>
      </p:pic>
    </p:spTree>
    <p:extLst>
      <p:ext uri="{BB962C8B-B14F-4D97-AF65-F5344CB8AC3E}">
        <p14:creationId xmlns:p14="http://schemas.microsoft.com/office/powerpoint/2010/main" val="47425162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73994</TotalTime>
  <Words>2562</Words>
  <Application>Microsoft Office PowerPoint</Application>
  <PresentationFormat>Widescreen</PresentationFormat>
  <Paragraphs>952</Paragraphs>
  <Slides>83</Slides>
  <Notes>59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83</vt:i4>
      </vt:variant>
    </vt:vector>
  </HeadingPairs>
  <TitlesOfParts>
    <vt:vector size="91" baseType="lpstr">
      <vt:lpstr>DengXian</vt:lpstr>
      <vt:lpstr>Arial</vt:lpstr>
      <vt:lpstr>Calibri</vt:lpstr>
      <vt:lpstr>Calibri Light</vt:lpstr>
      <vt:lpstr>Cambria Math</vt:lpstr>
      <vt:lpstr>Lucida Console</vt:lpstr>
      <vt:lpstr>Wingdings</vt:lpstr>
      <vt:lpstr>Office Theme</vt:lpstr>
      <vt:lpstr>Project figures</vt:lpstr>
      <vt:lpstr>Metastatic scoring:  cBioPortal</vt:lpstr>
      <vt:lpstr>PowerPoint Presentation</vt:lpstr>
      <vt:lpstr>PowerPoint Presentation</vt:lpstr>
      <vt:lpstr>PowerPoint Presentation</vt:lpstr>
      <vt:lpstr>PowerPoint Presentation</vt:lpstr>
      <vt:lpstr>Metastatic scoring:  cBioPortal</vt:lpstr>
      <vt:lpstr>PowerPoint Presentation</vt:lpstr>
      <vt:lpstr>PowerPoint Presentation</vt:lpstr>
      <vt:lpstr>PowerPoint Presentation</vt:lpstr>
      <vt:lpstr>PowerPoint Presentation</vt:lpstr>
      <vt:lpstr>PowerPoint Presentation</vt:lpstr>
      <vt:lpstr>Metastatic scoring:  Significantly differentially expressed genes SKCM TP vs. TM</vt:lpstr>
      <vt:lpstr>Metastasis gene list selection</vt:lpstr>
      <vt:lpstr>Genes with significant difference  in mean expression TP vs. TM</vt:lpstr>
      <vt:lpstr>PowerPoint Presentation</vt:lpstr>
      <vt:lpstr>PowerPoint Presentation</vt:lpstr>
      <vt:lpstr>PowerPoint Presentation</vt:lpstr>
      <vt:lpstr>PowerPoint Presentation</vt:lpstr>
      <vt:lpstr>PowerPoint Presentation</vt:lpstr>
      <vt:lpstr>Metastatic scoring:  Significantly differentially expressed genes SKCM TP vs. TM</vt:lpstr>
      <vt:lpstr>PowerPoint Presentation</vt:lpstr>
      <vt:lpstr>PowerPoint Presentation</vt:lpstr>
      <vt:lpstr>PowerPoint Presentation</vt:lpstr>
      <vt:lpstr>PowerPoint Presentation</vt:lpstr>
      <vt:lpstr>PowerPoint Presentation</vt:lpstr>
      <vt:lpstr>Metastatic scoring:  UVM</vt:lpstr>
      <vt:lpstr>Differentially expressed genes UVM</vt:lpstr>
      <vt:lpstr>PowerPoint Presentation</vt:lpstr>
      <vt:lpstr>PowerPoint Presentation</vt:lpstr>
      <vt:lpstr>Metastatic potential vs. sigs</vt:lpstr>
      <vt:lpstr>PowerPoint Presentation</vt:lpstr>
      <vt:lpstr>PowerPoint Presentation</vt:lpstr>
      <vt:lpstr>PowerPoint Presentation</vt:lpstr>
      <vt:lpstr>PowerPoint Presentation</vt:lpstr>
      <vt:lpstr>PowerPoint Presentation</vt:lpstr>
      <vt:lpstr>PowerPoint Presentation</vt:lpstr>
      <vt:lpstr>Survival</vt:lpstr>
      <vt:lpstr>Survival information by cohort</vt:lpstr>
      <vt:lpstr>PowerPoint Presentation</vt:lpstr>
      <vt:lpstr>PowerPoint Presentation</vt:lpstr>
      <vt:lpstr>PowerPoint Presentation</vt:lpstr>
      <vt:lpstr>CoxPH model – SKCM stage</vt:lpstr>
      <vt:lpstr>CoxPH model – SKCM main mutsigs</vt:lpstr>
      <vt:lpstr>CoxPH model – SKCM TM treatment</vt:lpstr>
      <vt:lpstr>CoxPH model – SKCM TM radiation</vt:lpstr>
      <vt:lpstr>CoxPH model – SKCM TM treatment, mutsigs, …</vt:lpstr>
      <vt:lpstr>CoxPH model – SKCM TM treatment, mutsigs (cont.)</vt:lpstr>
      <vt:lpstr>CoxPH model – SKCM TP mutsigs…</vt:lpstr>
      <vt:lpstr>CoxPH model – SKCM TP mutsigs and stage</vt:lpstr>
      <vt:lpstr>PowerPoint Presentation</vt:lpstr>
      <vt:lpstr>PowerPoint Presentation</vt:lpstr>
      <vt:lpstr>PowerPoint Presentation</vt:lpstr>
      <vt:lpstr>PowerPoint Presentation</vt:lpstr>
      <vt:lpstr>KM survival UVM</vt:lpstr>
      <vt:lpstr>PowerPoint Presentation</vt:lpstr>
      <vt:lpstr>SKCM BRAF mutations</vt:lpstr>
      <vt:lpstr>BRAF distribution in cohort</vt:lpstr>
      <vt:lpstr>TP BRAF WT – S7 vs. metscore</vt:lpstr>
      <vt:lpstr>TP BRAF mut – S7 vs. metscore</vt:lpstr>
      <vt:lpstr>TP S7/BRAF WT vs. mut</vt:lpstr>
      <vt:lpstr>TP BRAF wt – S1 vs. metscore</vt:lpstr>
      <vt:lpstr>TP BRAF mut – S1 vs. metscore</vt:lpstr>
      <vt:lpstr>TP S1/BRAF WT vs. mut</vt:lpstr>
      <vt:lpstr>TP BRAF wt – S11 vs. metscore</vt:lpstr>
      <vt:lpstr>TP BRAF mut – S11 vs. metscore</vt:lpstr>
      <vt:lpstr>TP S11/BRAF WT vs. mut</vt:lpstr>
      <vt:lpstr>SKCM BRAF mutations</vt:lpstr>
      <vt:lpstr>TM BRAF wt – S7 vs. metscore</vt:lpstr>
      <vt:lpstr>TM BRAF mut – S7 vs. metscore</vt:lpstr>
      <vt:lpstr>TM S7/BRAF WT vs. mut</vt:lpstr>
      <vt:lpstr>TM BRAF wt – S1 vs. metscore</vt:lpstr>
      <vt:lpstr>TM BRAF mut – S1 vs. metscore</vt:lpstr>
      <vt:lpstr>TM S1/BRAF WT vs. mut</vt:lpstr>
      <vt:lpstr>TM BRAF wt – S11 vs. metscore</vt:lpstr>
      <vt:lpstr>TM BRAF mut – S11 vs. metscore</vt:lpstr>
      <vt:lpstr>TM S11/BRAF WT vs. mut</vt:lpstr>
      <vt:lpstr>Schwann cell markers</vt:lpstr>
      <vt:lpstr>PowerPoint Presentation</vt:lpstr>
      <vt:lpstr>Metastatic site</vt:lpstr>
      <vt:lpstr>Nucleotide excision repair</vt:lpstr>
      <vt:lpstr>PowerPoint Presentation</vt:lpstr>
      <vt:lpstr>PowerPoint Presentation</vt:lpstr>
    </vt:vector>
  </TitlesOfParts>
  <Company>Windows User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figures</dc:title>
  <dc:creator>Laura Vo Ngoc</dc:creator>
  <cp:lastModifiedBy>Laura Vo Ngoc</cp:lastModifiedBy>
  <cp:revision>276</cp:revision>
  <dcterms:created xsi:type="dcterms:W3CDTF">2018-03-04T15:38:59Z</dcterms:created>
  <dcterms:modified xsi:type="dcterms:W3CDTF">2018-08-12T23:17:37Z</dcterms:modified>
</cp:coreProperties>
</file>